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11F8_6C9B81D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</p:sldMasterIdLst>
  <p:notesMasterIdLst>
    <p:notesMasterId r:id="rId21"/>
  </p:notesMasterIdLst>
  <p:sldIdLst>
    <p:sldId id="264" r:id="rId6"/>
    <p:sldId id="266" r:id="rId7"/>
    <p:sldId id="267" r:id="rId8"/>
    <p:sldId id="4602" r:id="rId9"/>
    <p:sldId id="269" r:id="rId10"/>
    <p:sldId id="270" r:id="rId11"/>
    <p:sldId id="4594" r:id="rId12"/>
    <p:sldId id="4505" r:id="rId13"/>
    <p:sldId id="4506" r:id="rId14"/>
    <p:sldId id="4596" r:id="rId15"/>
    <p:sldId id="4507" r:id="rId16"/>
    <p:sldId id="4508" r:id="rId17"/>
    <p:sldId id="4601" r:id="rId18"/>
    <p:sldId id="5121" r:id="rId19"/>
    <p:sldId id="4600" r:id="rId20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819739-E491-F9C0-5414-5B885148DFB9}" name="Shahi, Teesha" initials="ST" userId="S::teesha.shahi@act.gov.au::19b217ae-d999-4c95-af88-b5474e9147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41"/>
    <a:srgbClr val="3A3A3A"/>
    <a:srgbClr val="000000"/>
    <a:srgbClr val="30B44F"/>
    <a:srgbClr val="5EC5AF"/>
    <a:srgbClr val="7ECBE8"/>
    <a:srgbClr val="90D746"/>
    <a:srgbClr val="0E8790"/>
    <a:srgbClr val="2E5A75"/>
    <a:srgbClr val="6BD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13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omments/modernComment_11F8_6C9B81D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67AB79A-6E64-4BE8-B5CF-F0E15EF5F063}" authorId="{96819739-E491-F9C0-5414-5B885148DFB9}" created="2025-05-08T05:20:00.24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22130640" sldId="4600"/>
      <ac:picMk id="12" creationId="{ED0FC87C-7675-50C5-3182-218ED28ACDF8}"/>
    </ac:deMkLst>
    <p188:txBody>
      <a:bodyPr/>
      <a:lstStyle/>
      <a:p>
        <a:r>
          <a:rPr lang="en-GB"/>
          <a:t>to be updated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9D1468-ADE8-4C5A-A1CC-6143CDFEEF15}" type="doc">
      <dgm:prSet loTypeId="urn:microsoft.com/office/officeart/2005/8/layout/hProcess9" loCatId="process" qsTypeId="urn:microsoft.com/office/officeart/2005/8/quickstyle/simple1" qsCatId="simple" csTypeId="urn:microsoft.com/office/officeart/2005/8/colors/accent6_5" csCatId="accent6" phldr="1"/>
      <dgm:spPr/>
    </dgm:pt>
    <dgm:pt modelId="{CF812CDB-A772-4FCD-9273-B242C5C57C1A}">
      <dgm:prSet phldrT="[Text]" custT="1"/>
      <dgm:spPr/>
      <dgm:t>
        <a:bodyPr/>
        <a:lstStyle/>
        <a:p>
          <a:r>
            <a:rPr lang="en-AU" sz="1600">
              <a:latin typeface="Raleway" pitchFamily="2" charset="0"/>
            </a:rPr>
            <a:t>Psychosocial hazards are aspects of the work environment, management practices, workplace interactions and behaviours and the way work is organised which cause stress</a:t>
          </a:r>
        </a:p>
      </dgm:t>
    </dgm:pt>
    <dgm:pt modelId="{7B56D8A9-764A-4B92-8B83-C5757E3BC6B2}" type="parTrans" cxnId="{7FED4444-A4D3-405D-9F05-7E566BD37CC0}">
      <dgm:prSet/>
      <dgm:spPr/>
      <dgm:t>
        <a:bodyPr/>
        <a:lstStyle/>
        <a:p>
          <a:endParaRPr lang="en-AU"/>
        </a:p>
      </dgm:t>
    </dgm:pt>
    <dgm:pt modelId="{6865E021-CE9F-4826-AC39-6ED5E978D7EE}" type="sibTrans" cxnId="{7FED4444-A4D3-405D-9F05-7E566BD37CC0}">
      <dgm:prSet/>
      <dgm:spPr/>
      <dgm:t>
        <a:bodyPr/>
        <a:lstStyle/>
        <a:p>
          <a:endParaRPr lang="en-AU"/>
        </a:p>
      </dgm:t>
    </dgm:pt>
    <dgm:pt modelId="{27BF83BC-F7C2-4CA4-84B4-DB80FACC6986}">
      <dgm:prSet phldrT="[Text]" custT="1"/>
      <dgm:spPr/>
      <dgm:t>
        <a:bodyPr/>
        <a:lstStyle/>
        <a:p>
          <a:r>
            <a:rPr lang="en-AU" sz="2400">
              <a:latin typeface="Raleway" pitchFamily="2" charset="0"/>
            </a:rPr>
            <a:t>Exposure to stress can cause psychological and physical harm</a:t>
          </a:r>
        </a:p>
      </dgm:t>
    </dgm:pt>
    <dgm:pt modelId="{82AA15DD-53BD-4746-8116-4E22F73BFF00}" type="parTrans" cxnId="{504C0F61-852C-43D9-BF4A-550F4BBD406C}">
      <dgm:prSet/>
      <dgm:spPr/>
      <dgm:t>
        <a:bodyPr/>
        <a:lstStyle/>
        <a:p>
          <a:endParaRPr lang="en-AU"/>
        </a:p>
      </dgm:t>
    </dgm:pt>
    <dgm:pt modelId="{7E5EB439-64A7-49BF-84E4-CD760A3F3FE2}" type="sibTrans" cxnId="{504C0F61-852C-43D9-BF4A-550F4BBD406C}">
      <dgm:prSet/>
      <dgm:spPr/>
      <dgm:t>
        <a:bodyPr/>
        <a:lstStyle/>
        <a:p>
          <a:endParaRPr lang="en-AU"/>
        </a:p>
      </dgm:t>
    </dgm:pt>
    <dgm:pt modelId="{E851B54C-F2AE-49DE-B6AC-7C445458860B}">
      <dgm:prSet phldrT="[Text]" custT="1"/>
      <dgm:spPr/>
      <dgm:t>
        <a:bodyPr/>
        <a:lstStyle/>
        <a:p>
          <a:r>
            <a:rPr lang="en-AU" sz="1800">
              <a:latin typeface="Raleway" pitchFamily="2" charset="0"/>
            </a:rPr>
            <a:t>Psychological harm may include anxiety, depression, post-traumatic stress disorder, sleep disorders and more</a:t>
          </a:r>
        </a:p>
      </dgm:t>
    </dgm:pt>
    <dgm:pt modelId="{89473DBC-9269-47B4-97B3-D273E91AB45A}" type="parTrans" cxnId="{5A9896F8-8F22-4522-B578-97570A39CC15}">
      <dgm:prSet/>
      <dgm:spPr/>
      <dgm:t>
        <a:bodyPr/>
        <a:lstStyle/>
        <a:p>
          <a:endParaRPr lang="en-AU"/>
        </a:p>
      </dgm:t>
    </dgm:pt>
    <dgm:pt modelId="{94F0B0FC-5B11-4376-9756-EDD22153E44B}" type="sibTrans" cxnId="{5A9896F8-8F22-4522-B578-97570A39CC15}">
      <dgm:prSet/>
      <dgm:spPr/>
      <dgm:t>
        <a:bodyPr/>
        <a:lstStyle/>
        <a:p>
          <a:endParaRPr lang="en-AU"/>
        </a:p>
      </dgm:t>
    </dgm:pt>
    <dgm:pt modelId="{085E011F-AD6E-471C-8BFC-CC5771CEAA36}" type="pres">
      <dgm:prSet presAssocID="{C09D1468-ADE8-4C5A-A1CC-6143CDFEEF15}" presName="CompostProcess" presStyleCnt="0">
        <dgm:presLayoutVars>
          <dgm:dir/>
          <dgm:resizeHandles val="exact"/>
        </dgm:presLayoutVars>
      </dgm:prSet>
      <dgm:spPr/>
    </dgm:pt>
    <dgm:pt modelId="{9A8A2EC8-E4A6-4C3C-9327-765B4EAE07B8}" type="pres">
      <dgm:prSet presAssocID="{C09D1468-ADE8-4C5A-A1CC-6143CDFEEF15}" presName="arrow" presStyleLbl="bgShp" presStyleIdx="0" presStyleCnt="1"/>
      <dgm:spPr/>
    </dgm:pt>
    <dgm:pt modelId="{C3BB87C3-D7CE-4181-AFE6-FA11EC557CA4}" type="pres">
      <dgm:prSet presAssocID="{C09D1468-ADE8-4C5A-A1CC-6143CDFEEF15}" presName="linearProcess" presStyleCnt="0"/>
      <dgm:spPr/>
    </dgm:pt>
    <dgm:pt modelId="{A87457AB-49D2-4901-B1BA-579AE2B346D4}" type="pres">
      <dgm:prSet presAssocID="{CF812CDB-A772-4FCD-9273-B242C5C57C1A}" presName="textNode" presStyleLbl="node1" presStyleIdx="0" presStyleCnt="3">
        <dgm:presLayoutVars>
          <dgm:bulletEnabled val="1"/>
        </dgm:presLayoutVars>
      </dgm:prSet>
      <dgm:spPr/>
    </dgm:pt>
    <dgm:pt modelId="{6233C355-2886-4C9B-BBE5-C3729B267300}" type="pres">
      <dgm:prSet presAssocID="{6865E021-CE9F-4826-AC39-6ED5E978D7EE}" presName="sibTrans" presStyleCnt="0"/>
      <dgm:spPr/>
    </dgm:pt>
    <dgm:pt modelId="{D4A0102D-657E-4447-A5F8-6AD56CAC99B8}" type="pres">
      <dgm:prSet presAssocID="{27BF83BC-F7C2-4CA4-84B4-DB80FACC6986}" presName="textNode" presStyleLbl="node1" presStyleIdx="1" presStyleCnt="3">
        <dgm:presLayoutVars>
          <dgm:bulletEnabled val="1"/>
        </dgm:presLayoutVars>
      </dgm:prSet>
      <dgm:spPr/>
    </dgm:pt>
    <dgm:pt modelId="{EF8A777D-F314-4F9E-9168-646F67B6A0C4}" type="pres">
      <dgm:prSet presAssocID="{7E5EB439-64A7-49BF-84E4-CD760A3F3FE2}" presName="sibTrans" presStyleCnt="0"/>
      <dgm:spPr/>
    </dgm:pt>
    <dgm:pt modelId="{A12530D2-A314-4A94-BF14-EA888F0F9629}" type="pres">
      <dgm:prSet presAssocID="{E851B54C-F2AE-49DE-B6AC-7C445458860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04C0F61-852C-43D9-BF4A-550F4BBD406C}" srcId="{C09D1468-ADE8-4C5A-A1CC-6143CDFEEF15}" destId="{27BF83BC-F7C2-4CA4-84B4-DB80FACC6986}" srcOrd="1" destOrd="0" parTransId="{82AA15DD-53BD-4746-8116-4E22F73BFF00}" sibTransId="{7E5EB439-64A7-49BF-84E4-CD760A3F3FE2}"/>
    <dgm:cxn modelId="{7FED4444-A4D3-405D-9F05-7E566BD37CC0}" srcId="{C09D1468-ADE8-4C5A-A1CC-6143CDFEEF15}" destId="{CF812CDB-A772-4FCD-9273-B242C5C57C1A}" srcOrd="0" destOrd="0" parTransId="{7B56D8A9-764A-4B92-8B83-C5757E3BC6B2}" sibTransId="{6865E021-CE9F-4826-AC39-6ED5E978D7EE}"/>
    <dgm:cxn modelId="{61608E80-3711-471D-A28E-354998B971FA}" type="presOf" srcId="{CF812CDB-A772-4FCD-9273-B242C5C57C1A}" destId="{A87457AB-49D2-4901-B1BA-579AE2B346D4}" srcOrd="0" destOrd="0" presId="urn:microsoft.com/office/officeart/2005/8/layout/hProcess9"/>
    <dgm:cxn modelId="{08F0FCA2-C41A-4A8D-8D26-7326D95627B2}" type="presOf" srcId="{27BF83BC-F7C2-4CA4-84B4-DB80FACC6986}" destId="{D4A0102D-657E-4447-A5F8-6AD56CAC99B8}" srcOrd="0" destOrd="0" presId="urn:microsoft.com/office/officeart/2005/8/layout/hProcess9"/>
    <dgm:cxn modelId="{670CFCC2-C299-479C-83C4-3E1054C15DA0}" type="presOf" srcId="{E851B54C-F2AE-49DE-B6AC-7C445458860B}" destId="{A12530D2-A314-4A94-BF14-EA888F0F9629}" srcOrd="0" destOrd="0" presId="urn:microsoft.com/office/officeart/2005/8/layout/hProcess9"/>
    <dgm:cxn modelId="{E48F9DCA-5AB7-4481-A693-E5BA81228619}" type="presOf" srcId="{C09D1468-ADE8-4C5A-A1CC-6143CDFEEF15}" destId="{085E011F-AD6E-471C-8BFC-CC5771CEAA36}" srcOrd="0" destOrd="0" presId="urn:microsoft.com/office/officeart/2005/8/layout/hProcess9"/>
    <dgm:cxn modelId="{5A9896F8-8F22-4522-B578-97570A39CC15}" srcId="{C09D1468-ADE8-4C5A-A1CC-6143CDFEEF15}" destId="{E851B54C-F2AE-49DE-B6AC-7C445458860B}" srcOrd="2" destOrd="0" parTransId="{89473DBC-9269-47B4-97B3-D273E91AB45A}" sibTransId="{94F0B0FC-5B11-4376-9756-EDD22153E44B}"/>
    <dgm:cxn modelId="{9190F3C3-577E-41B0-A02E-D472150EFFBA}" type="presParOf" srcId="{085E011F-AD6E-471C-8BFC-CC5771CEAA36}" destId="{9A8A2EC8-E4A6-4C3C-9327-765B4EAE07B8}" srcOrd="0" destOrd="0" presId="urn:microsoft.com/office/officeart/2005/8/layout/hProcess9"/>
    <dgm:cxn modelId="{A4EB480D-9E8C-4A26-8BBD-30D25685AB2C}" type="presParOf" srcId="{085E011F-AD6E-471C-8BFC-CC5771CEAA36}" destId="{C3BB87C3-D7CE-4181-AFE6-FA11EC557CA4}" srcOrd="1" destOrd="0" presId="urn:microsoft.com/office/officeart/2005/8/layout/hProcess9"/>
    <dgm:cxn modelId="{93BAF593-DAE4-484B-B26D-8155D6A31616}" type="presParOf" srcId="{C3BB87C3-D7CE-4181-AFE6-FA11EC557CA4}" destId="{A87457AB-49D2-4901-B1BA-579AE2B346D4}" srcOrd="0" destOrd="0" presId="urn:microsoft.com/office/officeart/2005/8/layout/hProcess9"/>
    <dgm:cxn modelId="{F983447F-77E2-4CAB-BDC8-1A2E0A30D9AF}" type="presParOf" srcId="{C3BB87C3-D7CE-4181-AFE6-FA11EC557CA4}" destId="{6233C355-2886-4C9B-BBE5-C3729B267300}" srcOrd="1" destOrd="0" presId="urn:microsoft.com/office/officeart/2005/8/layout/hProcess9"/>
    <dgm:cxn modelId="{F2748930-CDCC-429C-BF25-14B63F94F34C}" type="presParOf" srcId="{C3BB87C3-D7CE-4181-AFE6-FA11EC557CA4}" destId="{D4A0102D-657E-4447-A5F8-6AD56CAC99B8}" srcOrd="2" destOrd="0" presId="urn:microsoft.com/office/officeart/2005/8/layout/hProcess9"/>
    <dgm:cxn modelId="{9710E50A-29BB-45C6-92CA-F4E58AB5034D}" type="presParOf" srcId="{C3BB87C3-D7CE-4181-AFE6-FA11EC557CA4}" destId="{EF8A777D-F314-4F9E-9168-646F67B6A0C4}" srcOrd="3" destOrd="0" presId="urn:microsoft.com/office/officeart/2005/8/layout/hProcess9"/>
    <dgm:cxn modelId="{03987D04-A093-456F-91EC-54B336B943A8}" type="presParOf" srcId="{C3BB87C3-D7CE-4181-AFE6-FA11EC557CA4}" destId="{A12530D2-A314-4A94-BF14-EA888F0F962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0D734F-991F-4A02-8A64-22BF37CD8171}" type="doc">
      <dgm:prSet loTypeId="urn:microsoft.com/office/officeart/2005/8/layout/process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191C856-EAA8-4863-91C3-D9C0A008F074}">
      <dgm:prSet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en-AU" sz="2000" b="1" i="0">
              <a:solidFill>
                <a:schemeClr val="bg1"/>
              </a:solidFill>
              <a:latin typeface="Raleway" pitchFamily="2" charset="0"/>
            </a:rPr>
            <a:t>STEP 1 – IDENTIFY THE HAZARDS</a:t>
          </a:r>
        </a:p>
        <a:p>
          <a:r>
            <a:rPr lang="en-AU" sz="1800" b="0" i="0">
              <a:solidFill>
                <a:schemeClr val="bg1"/>
              </a:solidFill>
              <a:latin typeface="Raleway" pitchFamily="2" charset="0"/>
            </a:rPr>
            <a:t>Find out what could cause harm</a:t>
          </a:r>
          <a:endParaRPr lang="en-US" sz="1800">
            <a:solidFill>
              <a:schemeClr val="bg1"/>
            </a:solidFill>
            <a:latin typeface="Raleway" pitchFamily="2" charset="0"/>
          </a:endParaRPr>
        </a:p>
      </dgm:t>
    </dgm:pt>
    <dgm:pt modelId="{B3AB0B58-E1CD-4481-9D29-0DB65873F5B2}" type="parTrans" cxnId="{C7ECDA87-4844-4AE0-976B-8325CD9D5418}">
      <dgm:prSet/>
      <dgm:spPr/>
      <dgm:t>
        <a:bodyPr/>
        <a:lstStyle/>
        <a:p>
          <a:endParaRPr lang="en-US"/>
        </a:p>
      </dgm:t>
    </dgm:pt>
    <dgm:pt modelId="{E7EF0132-9211-4EA0-B36F-260814BECEAF}" type="sibTrans" cxnId="{C7ECDA87-4844-4AE0-976B-8325CD9D5418}">
      <dgm:prSet/>
      <dgm:spPr/>
      <dgm:t>
        <a:bodyPr/>
        <a:lstStyle/>
        <a:p>
          <a:endParaRPr lang="en-US"/>
        </a:p>
      </dgm:t>
    </dgm:pt>
    <dgm:pt modelId="{4DECF3C8-5C17-4AC4-912C-AED19B7254FD}">
      <dgm:prSet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en-AU" sz="2000" b="1" i="0">
              <a:solidFill>
                <a:schemeClr val="bg1"/>
              </a:solidFill>
              <a:latin typeface="Raleway" pitchFamily="2" charset="0"/>
            </a:rPr>
            <a:t>STEP 2 – ASSESS RISKS</a:t>
          </a:r>
        </a:p>
        <a:p>
          <a:r>
            <a:rPr lang="en-AU" sz="1800" b="0" i="0">
              <a:solidFill>
                <a:schemeClr val="bg1"/>
              </a:solidFill>
              <a:latin typeface="Raleway" pitchFamily="2" charset="0"/>
            </a:rPr>
            <a:t>Understand the harm that could be caused, how serious the harm could be and the likelihood of it happening </a:t>
          </a:r>
          <a:endParaRPr lang="en-US" sz="1800">
            <a:solidFill>
              <a:schemeClr val="bg1"/>
            </a:solidFill>
            <a:latin typeface="Raleway" pitchFamily="2" charset="0"/>
          </a:endParaRPr>
        </a:p>
      </dgm:t>
    </dgm:pt>
    <dgm:pt modelId="{CC0F9EEC-1B10-40CD-BAC6-23BCE49531F3}" type="parTrans" cxnId="{46C41622-C851-4F0E-A6A1-DC62CFCA0BC2}">
      <dgm:prSet/>
      <dgm:spPr/>
      <dgm:t>
        <a:bodyPr/>
        <a:lstStyle/>
        <a:p>
          <a:endParaRPr lang="en-US"/>
        </a:p>
      </dgm:t>
    </dgm:pt>
    <dgm:pt modelId="{0E982A79-BDB0-47C9-B5BD-4398EED70E87}" type="sibTrans" cxnId="{46C41622-C851-4F0E-A6A1-DC62CFCA0BC2}">
      <dgm:prSet/>
      <dgm:spPr/>
      <dgm:t>
        <a:bodyPr/>
        <a:lstStyle/>
        <a:p>
          <a:endParaRPr lang="en-US"/>
        </a:p>
      </dgm:t>
    </dgm:pt>
    <dgm:pt modelId="{86D34F55-964A-4FF6-9E4A-F14EB414FDAE}">
      <dgm:prSet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en-AU" sz="2000" b="1" i="0">
              <a:solidFill>
                <a:schemeClr val="bg1"/>
              </a:solidFill>
              <a:latin typeface="Raleway" pitchFamily="2" charset="0"/>
            </a:rPr>
            <a:t>STEP 3 – CONTOL RISKS</a:t>
          </a:r>
        </a:p>
        <a:p>
          <a:r>
            <a:rPr lang="en-AU" sz="1800" b="0" i="0">
              <a:solidFill>
                <a:schemeClr val="bg1"/>
              </a:solidFill>
              <a:latin typeface="Raleway" pitchFamily="2" charset="0"/>
            </a:rPr>
            <a:t>Implement control measures and ensure they remain effective over time</a:t>
          </a:r>
          <a:endParaRPr lang="en-US" sz="1800">
            <a:solidFill>
              <a:schemeClr val="bg1"/>
            </a:solidFill>
            <a:latin typeface="Raleway" pitchFamily="2" charset="0"/>
          </a:endParaRPr>
        </a:p>
      </dgm:t>
    </dgm:pt>
    <dgm:pt modelId="{40DE47DA-6D60-418C-B093-E194A25022E7}" type="parTrans" cxnId="{13940454-E558-497B-9786-3CBB422BB056}">
      <dgm:prSet/>
      <dgm:spPr/>
      <dgm:t>
        <a:bodyPr/>
        <a:lstStyle/>
        <a:p>
          <a:endParaRPr lang="en-US"/>
        </a:p>
      </dgm:t>
    </dgm:pt>
    <dgm:pt modelId="{C33A536C-AEDE-4947-925F-2626C746901A}" type="sibTrans" cxnId="{13940454-E558-497B-9786-3CBB422BB056}">
      <dgm:prSet/>
      <dgm:spPr/>
      <dgm:t>
        <a:bodyPr/>
        <a:lstStyle/>
        <a:p>
          <a:endParaRPr lang="en-US"/>
        </a:p>
      </dgm:t>
    </dgm:pt>
    <dgm:pt modelId="{F06EFFAD-852D-4E05-A29E-B0F247736FAD}">
      <dgm:prSet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en-AU" sz="1900" b="1" i="0">
              <a:solidFill>
                <a:schemeClr val="bg1"/>
              </a:solidFill>
              <a:latin typeface="Raleway" pitchFamily="2" charset="0"/>
            </a:rPr>
            <a:t>STEP 4- REVIEW HAZARDS AND CONTROL MEASURES</a:t>
          </a:r>
        </a:p>
        <a:p>
          <a:r>
            <a:rPr lang="en-AU" sz="1800" b="0" i="0">
              <a:solidFill>
                <a:schemeClr val="bg1"/>
              </a:solidFill>
              <a:latin typeface="Raleway" pitchFamily="2" charset="0"/>
            </a:rPr>
            <a:t>Ensure control measures are working as planned</a:t>
          </a:r>
          <a:endParaRPr lang="en-US" sz="1800">
            <a:solidFill>
              <a:schemeClr val="bg1"/>
            </a:solidFill>
            <a:latin typeface="Raleway" pitchFamily="2" charset="0"/>
          </a:endParaRPr>
        </a:p>
      </dgm:t>
    </dgm:pt>
    <dgm:pt modelId="{A80D1F54-A204-47B6-ADF7-556AB2A0BC63}" type="parTrans" cxnId="{15DB1959-28AF-49CA-B8B7-760325B5537A}">
      <dgm:prSet/>
      <dgm:spPr/>
      <dgm:t>
        <a:bodyPr/>
        <a:lstStyle/>
        <a:p>
          <a:endParaRPr lang="en-US"/>
        </a:p>
      </dgm:t>
    </dgm:pt>
    <dgm:pt modelId="{73395B7D-8718-4A68-8F91-47993B3FEFD0}" type="sibTrans" cxnId="{15DB1959-28AF-49CA-B8B7-760325B5537A}">
      <dgm:prSet/>
      <dgm:spPr/>
      <dgm:t>
        <a:bodyPr/>
        <a:lstStyle/>
        <a:p>
          <a:endParaRPr lang="en-US"/>
        </a:p>
      </dgm:t>
    </dgm:pt>
    <dgm:pt modelId="{8E541236-B2C2-47B6-8B1B-E2F67677C233}" type="pres">
      <dgm:prSet presAssocID="{4A0D734F-991F-4A02-8A64-22BF37CD8171}" presName="Name0" presStyleCnt="0">
        <dgm:presLayoutVars>
          <dgm:dir/>
          <dgm:animLvl val="lvl"/>
          <dgm:resizeHandles val="exact"/>
        </dgm:presLayoutVars>
      </dgm:prSet>
      <dgm:spPr/>
    </dgm:pt>
    <dgm:pt modelId="{85FBB379-EB67-4FB9-925A-6CEE029DE083}" type="pres">
      <dgm:prSet presAssocID="{F06EFFAD-852D-4E05-A29E-B0F247736FAD}" presName="boxAndChildren" presStyleCnt="0"/>
      <dgm:spPr/>
    </dgm:pt>
    <dgm:pt modelId="{7817714C-631E-432E-9BC1-BEE67F4AD1F8}" type="pres">
      <dgm:prSet presAssocID="{F06EFFAD-852D-4E05-A29E-B0F247736FAD}" presName="parentTextBox" presStyleLbl="node1" presStyleIdx="0" presStyleCnt="4" custScaleY="77773"/>
      <dgm:spPr/>
    </dgm:pt>
    <dgm:pt modelId="{52E7F8EE-A54B-4A16-B7C7-805EF1621FE4}" type="pres">
      <dgm:prSet presAssocID="{C33A536C-AEDE-4947-925F-2626C746901A}" presName="sp" presStyleCnt="0"/>
      <dgm:spPr/>
    </dgm:pt>
    <dgm:pt modelId="{7E763E28-F72F-4403-8AD0-226B5F990FD2}" type="pres">
      <dgm:prSet presAssocID="{86D34F55-964A-4FF6-9E4A-F14EB414FDAE}" presName="arrowAndChildren" presStyleCnt="0"/>
      <dgm:spPr/>
    </dgm:pt>
    <dgm:pt modelId="{A5818E1C-E03D-4BCD-95BB-690F04852EDF}" type="pres">
      <dgm:prSet presAssocID="{86D34F55-964A-4FF6-9E4A-F14EB414FDAE}" presName="parentTextArrow" presStyleLbl="node1" presStyleIdx="1" presStyleCnt="4"/>
      <dgm:spPr/>
    </dgm:pt>
    <dgm:pt modelId="{6AF4C4F0-4F15-4F47-85E3-35D4C1E5795D}" type="pres">
      <dgm:prSet presAssocID="{0E982A79-BDB0-47C9-B5BD-4398EED70E87}" presName="sp" presStyleCnt="0"/>
      <dgm:spPr/>
    </dgm:pt>
    <dgm:pt modelId="{EC3C20AA-3051-45A2-8AA3-1DDBB2EBFC64}" type="pres">
      <dgm:prSet presAssocID="{4DECF3C8-5C17-4AC4-912C-AED19B7254FD}" presName="arrowAndChildren" presStyleCnt="0"/>
      <dgm:spPr/>
    </dgm:pt>
    <dgm:pt modelId="{5E1D5D24-BFE6-478B-BCAF-C48A95B5D2BB}" type="pres">
      <dgm:prSet presAssocID="{4DECF3C8-5C17-4AC4-912C-AED19B7254FD}" presName="parentTextArrow" presStyleLbl="node1" presStyleIdx="2" presStyleCnt="4"/>
      <dgm:spPr/>
    </dgm:pt>
    <dgm:pt modelId="{D3B0560C-35E4-426E-80A5-461911ACBBD8}" type="pres">
      <dgm:prSet presAssocID="{E7EF0132-9211-4EA0-B36F-260814BECEAF}" presName="sp" presStyleCnt="0"/>
      <dgm:spPr/>
    </dgm:pt>
    <dgm:pt modelId="{0DACB1C3-5DAF-4174-A518-99BD0AABD037}" type="pres">
      <dgm:prSet presAssocID="{A191C856-EAA8-4863-91C3-D9C0A008F074}" presName="arrowAndChildren" presStyleCnt="0"/>
      <dgm:spPr/>
    </dgm:pt>
    <dgm:pt modelId="{976813DD-F0E9-423E-94CA-AEAFAF6A37EE}" type="pres">
      <dgm:prSet presAssocID="{A191C856-EAA8-4863-91C3-D9C0A008F074}" presName="parentTextArrow" presStyleLbl="node1" presStyleIdx="3" presStyleCnt="4" custLinFactNeighborX="2035" custLinFactNeighborY="-17"/>
      <dgm:spPr/>
    </dgm:pt>
  </dgm:ptLst>
  <dgm:cxnLst>
    <dgm:cxn modelId="{46C41622-C851-4F0E-A6A1-DC62CFCA0BC2}" srcId="{4A0D734F-991F-4A02-8A64-22BF37CD8171}" destId="{4DECF3C8-5C17-4AC4-912C-AED19B7254FD}" srcOrd="1" destOrd="0" parTransId="{CC0F9EEC-1B10-40CD-BAC6-23BCE49531F3}" sibTransId="{0E982A79-BDB0-47C9-B5BD-4398EED70E87}"/>
    <dgm:cxn modelId="{60FD9F3D-AFC0-4420-8DB5-25F950C2ECC6}" type="presOf" srcId="{86D34F55-964A-4FF6-9E4A-F14EB414FDAE}" destId="{A5818E1C-E03D-4BCD-95BB-690F04852EDF}" srcOrd="0" destOrd="0" presId="urn:microsoft.com/office/officeart/2005/8/layout/process4"/>
    <dgm:cxn modelId="{E6806D68-1FCA-44C1-B14C-67CFDDDEFD6C}" type="presOf" srcId="{4A0D734F-991F-4A02-8A64-22BF37CD8171}" destId="{8E541236-B2C2-47B6-8B1B-E2F67677C233}" srcOrd="0" destOrd="0" presId="urn:microsoft.com/office/officeart/2005/8/layout/process4"/>
    <dgm:cxn modelId="{13940454-E558-497B-9786-3CBB422BB056}" srcId="{4A0D734F-991F-4A02-8A64-22BF37CD8171}" destId="{86D34F55-964A-4FF6-9E4A-F14EB414FDAE}" srcOrd="2" destOrd="0" parTransId="{40DE47DA-6D60-418C-B093-E194A25022E7}" sibTransId="{C33A536C-AEDE-4947-925F-2626C746901A}"/>
    <dgm:cxn modelId="{15DB1959-28AF-49CA-B8B7-760325B5537A}" srcId="{4A0D734F-991F-4A02-8A64-22BF37CD8171}" destId="{F06EFFAD-852D-4E05-A29E-B0F247736FAD}" srcOrd="3" destOrd="0" parTransId="{A80D1F54-A204-47B6-ADF7-556AB2A0BC63}" sibTransId="{73395B7D-8718-4A68-8F91-47993B3FEFD0}"/>
    <dgm:cxn modelId="{C7ECDA87-4844-4AE0-976B-8325CD9D5418}" srcId="{4A0D734F-991F-4A02-8A64-22BF37CD8171}" destId="{A191C856-EAA8-4863-91C3-D9C0A008F074}" srcOrd="0" destOrd="0" parTransId="{B3AB0B58-E1CD-4481-9D29-0DB65873F5B2}" sibTransId="{E7EF0132-9211-4EA0-B36F-260814BECEAF}"/>
    <dgm:cxn modelId="{75389E8D-BD48-4471-8E42-C5D5722D4A38}" type="presOf" srcId="{4DECF3C8-5C17-4AC4-912C-AED19B7254FD}" destId="{5E1D5D24-BFE6-478B-BCAF-C48A95B5D2BB}" srcOrd="0" destOrd="0" presId="urn:microsoft.com/office/officeart/2005/8/layout/process4"/>
    <dgm:cxn modelId="{B64F7896-DE63-4CE9-AFB8-1A8E9CCA3DC7}" type="presOf" srcId="{A191C856-EAA8-4863-91C3-D9C0A008F074}" destId="{976813DD-F0E9-423E-94CA-AEAFAF6A37EE}" srcOrd="0" destOrd="0" presId="urn:microsoft.com/office/officeart/2005/8/layout/process4"/>
    <dgm:cxn modelId="{AB006AA8-CEC7-424D-A463-F00A669F1585}" type="presOf" srcId="{F06EFFAD-852D-4E05-A29E-B0F247736FAD}" destId="{7817714C-631E-432E-9BC1-BEE67F4AD1F8}" srcOrd="0" destOrd="0" presId="urn:microsoft.com/office/officeart/2005/8/layout/process4"/>
    <dgm:cxn modelId="{6398DFAA-72CB-41F1-9810-20BAF9D76694}" type="presParOf" srcId="{8E541236-B2C2-47B6-8B1B-E2F67677C233}" destId="{85FBB379-EB67-4FB9-925A-6CEE029DE083}" srcOrd="0" destOrd="0" presId="urn:microsoft.com/office/officeart/2005/8/layout/process4"/>
    <dgm:cxn modelId="{3D70831F-CE49-4F99-B9AB-F59565916845}" type="presParOf" srcId="{85FBB379-EB67-4FB9-925A-6CEE029DE083}" destId="{7817714C-631E-432E-9BC1-BEE67F4AD1F8}" srcOrd="0" destOrd="0" presId="urn:microsoft.com/office/officeart/2005/8/layout/process4"/>
    <dgm:cxn modelId="{AD83C2D1-E7BB-4B3C-A19F-3CD0F670C66E}" type="presParOf" srcId="{8E541236-B2C2-47B6-8B1B-E2F67677C233}" destId="{52E7F8EE-A54B-4A16-B7C7-805EF1621FE4}" srcOrd="1" destOrd="0" presId="urn:microsoft.com/office/officeart/2005/8/layout/process4"/>
    <dgm:cxn modelId="{59EE658D-FA6C-4C6C-91CD-2231CBF6FB33}" type="presParOf" srcId="{8E541236-B2C2-47B6-8B1B-E2F67677C233}" destId="{7E763E28-F72F-4403-8AD0-226B5F990FD2}" srcOrd="2" destOrd="0" presId="urn:microsoft.com/office/officeart/2005/8/layout/process4"/>
    <dgm:cxn modelId="{FE36046B-7CD9-4C6C-941E-10AF31F707C4}" type="presParOf" srcId="{7E763E28-F72F-4403-8AD0-226B5F990FD2}" destId="{A5818E1C-E03D-4BCD-95BB-690F04852EDF}" srcOrd="0" destOrd="0" presId="urn:microsoft.com/office/officeart/2005/8/layout/process4"/>
    <dgm:cxn modelId="{EE5D4EA3-7B55-4B2A-A1B5-A640E8E1092F}" type="presParOf" srcId="{8E541236-B2C2-47B6-8B1B-E2F67677C233}" destId="{6AF4C4F0-4F15-4F47-85E3-35D4C1E5795D}" srcOrd="3" destOrd="0" presId="urn:microsoft.com/office/officeart/2005/8/layout/process4"/>
    <dgm:cxn modelId="{89A78336-ADAE-494E-98AC-6720BF52378C}" type="presParOf" srcId="{8E541236-B2C2-47B6-8B1B-E2F67677C233}" destId="{EC3C20AA-3051-45A2-8AA3-1DDBB2EBFC64}" srcOrd="4" destOrd="0" presId="urn:microsoft.com/office/officeart/2005/8/layout/process4"/>
    <dgm:cxn modelId="{58433E98-4CEE-4645-A732-2022C83F417E}" type="presParOf" srcId="{EC3C20AA-3051-45A2-8AA3-1DDBB2EBFC64}" destId="{5E1D5D24-BFE6-478B-BCAF-C48A95B5D2BB}" srcOrd="0" destOrd="0" presId="urn:microsoft.com/office/officeart/2005/8/layout/process4"/>
    <dgm:cxn modelId="{AB74B837-3B80-48DA-8605-B93F65B02628}" type="presParOf" srcId="{8E541236-B2C2-47B6-8B1B-E2F67677C233}" destId="{D3B0560C-35E4-426E-80A5-461911ACBBD8}" srcOrd="5" destOrd="0" presId="urn:microsoft.com/office/officeart/2005/8/layout/process4"/>
    <dgm:cxn modelId="{7B47A674-B497-4F81-9479-A8CCA2EE3462}" type="presParOf" srcId="{8E541236-B2C2-47B6-8B1B-E2F67677C233}" destId="{0DACB1C3-5DAF-4174-A518-99BD0AABD037}" srcOrd="6" destOrd="0" presId="urn:microsoft.com/office/officeart/2005/8/layout/process4"/>
    <dgm:cxn modelId="{C717FCB5-E403-4710-B653-62B99516D962}" type="presParOf" srcId="{0DACB1C3-5DAF-4174-A518-99BD0AABD037}" destId="{976813DD-F0E9-423E-94CA-AEAFAF6A37E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A2EC8-E4A6-4C3C-9327-765B4EAE07B8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457AB-49D2-4901-B1BA-579AE2B346D4}">
      <dsp:nvSpPr>
        <dsp:cNvPr id="0" name=""/>
        <dsp:cNvSpPr/>
      </dsp:nvSpPr>
      <dsp:spPr>
        <a:xfrm>
          <a:off x="1123" y="1305401"/>
          <a:ext cx="3194665" cy="1740535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>
              <a:latin typeface="Raleway" pitchFamily="2" charset="0"/>
            </a:rPr>
            <a:t>Psychosocial hazards are aspects of the work environment, management practices, workplace interactions and behaviours and the way work is organised which cause stress</a:t>
          </a:r>
        </a:p>
      </dsp:txBody>
      <dsp:txXfrm>
        <a:off x="86089" y="1390367"/>
        <a:ext cx="3024733" cy="1570603"/>
      </dsp:txXfrm>
    </dsp:sp>
    <dsp:sp modelId="{D4A0102D-657E-4447-A5F8-6AD56CAC99B8}">
      <dsp:nvSpPr>
        <dsp:cNvPr id="0" name=""/>
        <dsp:cNvSpPr/>
      </dsp:nvSpPr>
      <dsp:spPr>
        <a:xfrm>
          <a:off x="3660467" y="1305401"/>
          <a:ext cx="3194665" cy="1740535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400" kern="1200">
              <a:latin typeface="Raleway" pitchFamily="2" charset="0"/>
            </a:rPr>
            <a:t>Exposure to stress can cause psychological and physical harm</a:t>
          </a:r>
        </a:p>
      </dsp:txBody>
      <dsp:txXfrm>
        <a:off x="3745433" y="1390367"/>
        <a:ext cx="3024733" cy="1570603"/>
      </dsp:txXfrm>
    </dsp:sp>
    <dsp:sp modelId="{A12530D2-A314-4A94-BF14-EA888F0F9629}">
      <dsp:nvSpPr>
        <dsp:cNvPr id="0" name=""/>
        <dsp:cNvSpPr/>
      </dsp:nvSpPr>
      <dsp:spPr>
        <a:xfrm>
          <a:off x="7319811" y="1305401"/>
          <a:ext cx="3194665" cy="1740535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>
              <a:latin typeface="Raleway" pitchFamily="2" charset="0"/>
            </a:rPr>
            <a:t>Psychological harm may include anxiety, depression, post-traumatic stress disorder, sleep disorders and more</a:t>
          </a:r>
        </a:p>
      </dsp:txBody>
      <dsp:txXfrm>
        <a:off x="7404777" y="1390367"/>
        <a:ext cx="3024733" cy="1570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17714C-631E-432E-9BC1-BEE67F4AD1F8}">
      <dsp:nvSpPr>
        <dsp:cNvPr id="0" name=""/>
        <dsp:cNvSpPr/>
      </dsp:nvSpPr>
      <dsp:spPr>
        <a:xfrm>
          <a:off x="0" y="4424672"/>
          <a:ext cx="6642508" cy="753119"/>
        </a:xfrm>
        <a:prstGeom prst="rect">
          <a:avLst/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b="1" i="0" kern="1200">
              <a:solidFill>
                <a:schemeClr val="bg1"/>
              </a:solidFill>
              <a:latin typeface="Raleway" pitchFamily="2" charset="0"/>
            </a:rPr>
            <a:t>STEP 4- REVIEW HAZARDS AND CONTROL MEASURES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0" i="0" kern="1200">
              <a:solidFill>
                <a:schemeClr val="bg1"/>
              </a:solidFill>
              <a:latin typeface="Raleway" pitchFamily="2" charset="0"/>
            </a:rPr>
            <a:t>Ensure control measures are working as planned</a:t>
          </a:r>
          <a:endParaRPr lang="en-US" sz="1800" kern="1200">
            <a:solidFill>
              <a:schemeClr val="bg1"/>
            </a:solidFill>
            <a:latin typeface="Raleway" pitchFamily="2" charset="0"/>
          </a:endParaRPr>
        </a:p>
      </dsp:txBody>
      <dsp:txXfrm>
        <a:off x="0" y="4424672"/>
        <a:ext cx="6642508" cy="753119"/>
      </dsp:txXfrm>
    </dsp:sp>
    <dsp:sp modelId="{A5818E1C-E03D-4BCD-95BB-690F04852EDF}">
      <dsp:nvSpPr>
        <dsp:cNvPr id="0" name=""/>
        <dsp:cNvSpPr/>
      </dsp:nvSpPr>
      <dsp:spPr>
        <a:xfrm rot="10800000">
          <a:off x="0" y="2949867"/>
          <a:ext cx="6642508" cy="1489330"/>
        </a:xfrm>
        <a:prstGeom prst="upArrowCallout">
          <a:avLst/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i="0" kern="1200">
              <a:solidFill>
                <a:schemeClr val="bg1"/>
              </a:solidFill>
              <a:latin typeface="Raleway" pitchFamily="2" charset="0"/>
            </a:rPr>
            <a:t>STEP 3 – CONTOL RISKS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0" i="0" kern="1200">
              <a:solidFill>
                <a:schemeClr val="bg1"/>
              </a:solidFill>
              <a:latin typeface="Raleway" pitchFamily="2" charset="0"/>
            </a:rPr>
            <a:t>Implement control measures and ensure they remain effective over time</a:t>
          </a:r>
          <a:endParaRPr lang="en-US" sz="1800" kern="1200">
            <a:solidFill>
              <a:schemeClr val="bg1"/>
            </a:solidFill>
            <a:latin typeface="Raleway" pitchFamily="2" charset="0"/>
          </a:endParaRPr>
        </a:p>
      </dsp:txBody>
      <dsp:txXfrm rot="10800000">
        <a:off x="0" y="2949867"/>
        <a:ext cx="6642508" cy="967722"/>
      </dsp:txXfrm>
    </dsp:sp>
    <dsp:sp modelId="{5E1D5D24-BFE6-478B-BCAF-C48A95B5D2BB}">
      <dsp:nvSpPr>
        <dsp:cNvPr id="0" name=""/>
        <dsp:cNvSpPr/>
      </dsp:nvSpPr>
      <dsp:spPr>
        <a:xfrm rot="10800000">
          <a:off x="0" y="1475061"/>
          <a:ext cx="6642508" cy="1489330"/>
        </a:xfrm>
        <a:prstGeom prst="upArrowCallout">
          <a:avLst/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i="0" kern="1200">
              <a:solidFill>
                <a:schemeClr val="bg1"/>
              </a:solidFill>
              <a:latin typeface="Raleway" pitchFamily="2" charset="0"/>
            </a:rPr>
            <a:t>STEP 2 – ASSESS RISKS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0" i="0" kern="1200">
              <a:solidFill>
                <a:schemeClr val="bg1"/>
              </a:solidFill>
              <a:latin typeface="Raleway" pitchFamily="2" charset="0"/>
            </a:rPr>
            <a:t>Understand the harm that could be caused, how serious the harm could be and the likelihood of it happening </a:t>
          </a:r>
          <a:endParaRPr lang="en-US" sz="1800" kern="1200">
            <a:solidFill>
              <a:schemeClr val="bg1"/>
            </a:solidFill>
            <a:latin typeface="Raleway" pitchFamily="2" charset="0"/>
          </a:endParaRPr>
        </a:p>
      </dsp:txBody>
      <dsp:txXfrm rot="10800000">
        <a:off x="0" y="1475061"/>
        <a:ext cx="6642508" cy="967722"/>
      </dsp:txXfrm>
    </dsp:sp>
    <dsp:sp modelId="{976813DD-F0E9-423E-94CA-AEAFAF6A37EE}">
      <dsp:nvSpPr>
        <dsp:cNvPr id="0" name=""/>
        <dsp:cNvSpPr/>
      </dsp:nvSpPr>
      <dsp:spPr>
        <a:xfrm rot="10800000">
          <a:off x="0" y="2"/>
          <a:ext cx="6642508" cy="1489330"/>
        </a:xfrm>
        <a:prstGeom prst="upArrowCallout">
          <a:avLst/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b="1" i="0" kern="1200">
              <a:solidFill>
                <a:schemeClr val="bg1"/>
              </a:solidFill>
              <a:latin typeface="Raleway" pitchFamily="2" charset="0"/>
            </a:rPr>
            <a:t>STEP 1 – IDENTIFY THE HAZARDS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0" i="0" kern="1200">
              <a:solidFill>
                <a:schemeClr val="bg1"/>
              </a:solidFill>
              <a:latin typeface="Raleway" pitchFamily="2" charset="0"/>
            </a:rPr>
            <a:t>Find out what could cause harm</a:t>
          </a:r>
          <a:endParaRPr lang="en-US" sz="1800" kern="1200">
            <a:solidFill>
              <a:schemeClr val="bg1"/>
            </a:solidFill>
            <a:latin typeface="Raleway" pitchFamily="2" charset="0"/>
          </a:endParaRPr>
        </a:p>
      </dsp:txBody>
      <dsp:txXfrm rot="10800000">
        <a:off x="0" y="2"/>
        <a:ext cx="6642508" cy="9677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27CDD-3016-4738-AC18-24A56E9E7C08}" type="datetimeFigureOut">
              <a:rPr lang="en-AU" smtClean="0"/>
              <a:t>25/07/2025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C4E67-1446-438E-8CEB-DC793FDECFE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143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BE2CD-94AA-41E5-BF5E-79435569BDF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787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75751-FDCA-47C9-AA14-2F7AA7B646E4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4471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75751-FDCA-47C9-AA14-2F7AA7B646E4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9086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75751-FDCA-47C9-AA14-2F7AA7B646E4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7899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75751-FDCA-47C9-AA14-2F7AA7B646E4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4999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It’s important to understand what psychosocial hazards are, how they cause harm and what we can do to manage them. </a:t>
            </a:r>
          </a:p>
          <a:p>
            <a:endParaRPr lang="en-AU"/>
          </a:p>
          <a:p>
            <a:r>
              <a:rPr lang="en-AU"/>
              <a:t>Psychosocial hazards are aspects of the work environment, management practices, and the way work is organised which cause stress. </a:t>
            </a:r>
          </a:p>
          <a:p>
            <a:endParaRPr lang="en-AU"/>
          </a:p>
          <a:p>
            <a:r>
              <a:rPr lang="en-AU"/>
              <a:t>Exposure to stress can cause psychological or physical harm. Stress itself is not an injury. But if workers are stressed often, over a long time, or the level of stress is high, it can cause harm. </a:t>
            </a:r>
          </a:p>
          <a:p>
            <a:endParaRPr lang="en-AU"/>
          </a:p>
          <a:p>
            <a:r>
              <a:rPr lang="en-AU"/>
              <a:t>Psychological harm may include anxiety, depression, post-traumatic stress disorder, sleep disorders. So lets take a look at some examples of psychosocial hazards…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75751-FDCA-47C9-AA14-2F7AA7B646E4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5785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It’s important to understand what psychosocial hazards are, how they cause harm and what we can do to manage them. </a:t>
            </a:r>
          </a:p>
          <a:p>
            <a:endParaRPr lang="en-AU"/>
          </a:p>
          <a:p>
            <a:r>
              <a:rPr lang="en-AU"/>
              <a:t>Psychosocial hazards are aspects of the work environment, management practices, and the way work is organised which cause stress. </a:t>
            </a:r>
          </a:p>
          <a:p>
            <a:endParaRPr lang="en-AU"/>
          </a:p>
          <a:p>
            <a:r>
              <a:rPr lang="en-AU"/>
              <a:t>Exposure to stress can cause psychological or physical harm. Stress itself is not an injury. But if workers are stressed often, over a long time, or the level of stress is high, it can cause harm. </a:t>
            </a:r>
          </a:p>
          <a:p>
            <a:endParaRPr lang="en-AU"/>
          </a:p>
          <a:p>
            <a:r>
              <a:rPr lang="en-AU"/>
              <a:t>Psychological harm may include anxiety, depression, post-traumatic stress disorder, sleep disorders. So lets take a look at some examples of psychosocial hazards…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75751-FDCA-47C9-AA14-2F7AA7B646E4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1850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It’s important to understand what psychosocial hazards are, how they cause harm and what we can do to manage them. </a:t>
            </a:r>
          </a:p>
          <a:p>
            <a:endParaRPr lang="en-AU"/>
          </a:p>
          <a:p>
            <a:r>
              <a:rPr lang="en-AU"/>
              <a:t>Psychosocial hazards are aspects of the work environment, management practices, and the way work is organised which cause stress. </a:t>
            </a:r>
          </a:p>
          <a:p>
            <a:endParaRPr lang="en-AU"/>
          </a:p>
          <a:p>
            <a:r>
              <a:rPr lang="en-AU"/>
              <a:t>Exposure to stress can cause psychological or physical harm. Stress itself is not an injury. But if workers are stressed often, over a long time, or the level of stress is high, it can cause harm. </a:t>
            </a:r>
          </a:p>
          <a:p>
            <a:endParaRPr lang="en-AU"/>
          </a:p>
          <a:p>
            <a:r>
              <a:rPr lang="en-AU"/>
              <a:t>Psychological harm may include anxiety, depression, post-traumatic stress disorder, sleep disorders. So lets take a look at some examples of psychosocial hazards…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75751-FDCA-47C9-AA14-2F7AA7B646E4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972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It’s important to understand what psychosocial hazards are, how they cause harm and what we can do to manage them. </a:t>
            </a:r>
          </a:p>
          <a:p>
            <a:endParaRPr lang="en-AU"/>
          </a:p>
          <a:p>
            <a:r>
              <a:rPr lang="en-AU"/>
              <a:t>Psychosocial hazards are aspects of the work environment, management practices, and the way work is organised which cause stress. </a:t>
            </a:r>
          </a:p>
          <a:p>
            <a:endParaRPr lang="en-AU"/>
          </a:p>
          <a:p>
            <a:r>
              <a:rPr lang="en-AU"/>
              <a:t>Exposure to stress can cause psychological or physical harm. Stress itself is not an injury. But if workers are stressed often, over a long time, or the level of stress is high, it can cause harm. </a:t>
            </a:r>
          </a:p>
          <a:p>
            <a:endParaRPr lang="en-AU"/>
          </a:p>
          <a:p>
            <a:r>
              <a:rPr lang="en-AU"/>
              <a:t>Psychological harm may include anxiety, depression, post-traumatic stress disorder, sleep disorders. So lets take a look at some examples of psychosocial hazards…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75751-FDCA-47C9-AA14-2F7AA7B646E4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240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It’s important to understand what psychosocial hazards are, how they cause harm and what we can do to manage them. </a:t>
            </a:r>
          </a:p>
          <a:p>
            <a:endParaRPr lang="en-AU"/>
          </a:p>
          <a:p>
            <a:r>
              <a:rPr lang="en-AU"/>
              <a:t>Psychosocial hazards are aspects of the work environment, management practices, and the way work is organised which cause stress. </a:t>
            </a:r>
          </a:p>
          <a:p>
            <a:endParaRPr lang="en-AU"/>
          </a:p>
          <a:p>
            <a:r>
              <a:rPr lang="en-AU"/>
              <a:t>Exposure to stress can cause psychological or physical harm. Stress itself is not an injury. But if workers are stressed often, over a long time, or the level of stress is high, it can cause harm. </a:t>
            </a:r>
          </a:p>
          <a:p>
            <a:endParaRPr lang="en-AU"/>
          </a:p>
          <a:p>
            <a:r>
              <a:rPr lang="en-AU"/>
              <a:t>Psychological harm may include anxiety, depression, post-traumatic stress disorder, sleep disorders. So lets take a look at some examples of psychosocial hazards…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75751-FDCA-47C9-AA14-2F7AA7B646E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822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75751-FDCA-47C9-AA14-2F7AA7B646E4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4931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75751-FDCA-47C9-AA14-2F7AA7B646E4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0901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675751-FDCA-47C9-AA14-2F7AA7B646E4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282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3CCEF6A-1925-4B7E-AF06-99AE718F25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695E7-5452-4080-96BC-EF788D7A2A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1700212"/>
            <a:ext cx="5215011" cy="3457575"/>
          </a:xfrm>
        </p:spPr>
        <p:txBody>
          <a:bodyPr anchor="ctr" anchorCtr="0">
            <a:normAutofit/>
          </a:bodyPr>
          <a:lstStyle>
            <a:lvl1pPr algn="l">
              <a:lnSpc>
                <a:spcPts val="4200"/>
              </a:lnSpc>
              <a:defRPr sz="42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Heading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AB842-B231-41E7-B9B1-3DAEAF60F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7" y="6165851"/>
            <a:ext cx="5215011" cy="395288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FAA8C-8C9B-4A27-9949-82F3B204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3B59D5-0179-48A2-A456-10FCFDB5F357}" type="datetimeFigureOut">
              <a:rPr lang="en-GB" smtClean="0"/>
              <a:pPr/>
              <a:t>25/07/2025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D2D45-280A-ED41-88E5-E9639CFF43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21" y="223210"/>
            <a:ext cx="2878202" cy="1225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CF24E9-F76A-1B46-87ED-EE3989A23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31" y="515778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55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85B888A-C859-BE4E-8DB0-C51776CB6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855" y="6162731"/>
            <a:ext cx="2445088" cy="584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C2CCA-3E01-421B-8C1F-EC3C060D0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EBA80-AF15-49A7-91DE-F311D7C21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302C0-53B5-400B-B100-280CE8A54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59D5-0179-48A2-A456-10FCFDB5F357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272B0-3A90-450C-A357-6F07D952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9D29E-248A-4E73-9E57-8EEB0073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8571-1B11-4BED-A708-04E8EA8F2974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3950A-CAD7-984F-BEA4-9FFF5652C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79" y="-63840"/>
            <a:ext cx="900000" cy="9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E3346B-0633-6743-9305-3D5D5D0213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31" y="515778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32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919A-99F0-43DA-9C2B-4AE2E08C4C78}" type="datetimeFigureOut">
              <a:rPr lang="en-AU" smtClean="0"/>
              <a:t>25/07/2025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977C3-A070-4559-AA6E-56F38E665B0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4359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13D89-9DDE-4D45-9653-AC95CB63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9DDF6-172A-419B-8439-D04C8497A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990800"/>
            <a:ext cx="5076000" cy="4175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5FF7A-9E3B-4CFA-95BC-7513036B5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990800"/>
            <a:ext cx="5580000" cy="4175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A16613-4022-4EF8-A1A0-2858D6792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B59D5-0179-48A2-A456-10FCFDB5F357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462D8-97F8-4620-830F-A42040A3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B8B9A-63A4-46DA-9D42-5E0300DD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8571-1B11-4BED-A708-04E8EA8F2974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D4F7E5-1364-4B47-9A3D-0A898B965B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855" y="6162731"/>
            <a:ext cx="2445088" cy="584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52461E-1C38-1F43-908C-625B946C5D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79" y="-63840"/>
            <a:ext cx="900000" cy="9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424D39-DE9A-A544-9BCA-E29356D12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831" y="515778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42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25/07/2025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64" r:id="rId4"/>
    <p:sldLayoutId id="2147483665" r:id="rId5"/>
    <p:sldLayoutId id="2147483674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0E3580-E234-4887-9683-972DE4258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1"/>
            <a:ext cx="11160125" cy="17002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slide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E213A-3DB2-4555-A383-259536A12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989137"/>
            <a:ext cx="11137346" cy="4176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1D204-1384-4EF5-83A8-3FD656C43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1436" y="6165850"/>
            <a:ext cx="1734627" cy="69214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C3B59D5-0179-48A2-A456-10FCFDB5F357}" type="datetimeFigureOut">
              <a:rPr lang="en-GB" smtClean="0"/>
              <a:pPr/>
              <a:t>25/07/2025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A3DC6-35C1-4C2B-AB93-696335F82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99860" y="6165850"/>
            <a:ext cx="5124893" cy="69214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53A92-9776-4480-9122-B8DCDE9CC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5383" y="6165850"/>
            <a:ext cx="595423" cy="69214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B1C8571-1B11-4BED-A708-04E8EA8F297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21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6987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08038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Calibri" panose="020F050202020403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orient="horz" pos="323">
          <p15:clr>
            <a:srgbClr val="F26B43"/>
          </p15:clr>
        </p15:guide>
        <p15:guide id="3" pos="7355">
          <p15:clr>
            <a:srgbClr val="F26B43"/>
          </p15:clr>
        </p15:guide>
        <p15:guide id="5" orient="horz" pos="1071">
          <p15:clr>
            <a:srgbClr val="F26B43"/>
          </p15:clr>
        </p15:guide>
        <p15:guide id="7" orient="horz" pos="3884">
          <p15:clr>
            <a:srgbClr val="F26B43"/>
          </p15:clr>
        </p15:guide>
        <p15:guide id="8" orient="horz" pos="4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18/10/relationships/comments" Target="../comments/modernComment_11F8_6C9B81D0.xml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ion.act.gov.au/a/2011-35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03A69B-365B-914D-AA71-6EAB05232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379" y="-63840"/>
            <a:ext cx="900000" cy="9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B4E15D-5734-42FC-83D8-182B88949A99}"/>
              </a:ext>
            </a:extLst>
          </p:cNvPr>
          <p:cNvSpPr txBox="1"/>
          <p:nvPr/>
        </p:nvSpPr>
        <p:spPr>
          <a:xfrm>
            <a:off x="550835" y="1975661"/>
            <a:ext cx="5250259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4400" b="1">
                <a:solidFill>
                  <a:schemeClr val="bg1"/>
                </a:solidFill>
                <a:latin typeface="Raleway"/>
                <a:ea typeface="+mn-lt"/>
                <a:cs typeface="+mn-lt"/>
              </a:rPr>
              <a:t>Psychosocial hazards in the workplace</a:t>
            </a:r>
            <a:endParaRPr lang="en-AU" sz="4400" b="1">
              <a:solidFill>
                <a:schemeClr val="bg1"/>
              </a:solidFill>
              <a:latin typeface="Raleway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0A662286-8714-9A8D-2376-29727B24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975" y="4516525"/>
            <a:ext cx="5730948" cy="1838137"/>
          </a:xfrm>
        </p:spPr>
        <p:txBody>
          <a:bodyPr>
            <a:normAutofit/>
          </a:bodyPr>
          <a:lstStyle/>
          <a:p>
            <a:pPr algn="r"/>
            <a:r>
              <a:rPr lang="en-AU" sz="2800" b="0" dirty="0">
                <a:solidFill>
                  <a:schemeClr val="bg1">
                    <a:lumMod val="95000"/>
                  </a:schemeClr>
                </a:solidFill>
                <a:latin typeface="Raleway SemiBold"/>
              </a:rPr>
              <a:t> </a:t>
            </a:r>
            <a:endParaRPr lang="en-GB" sz="2400" dirty="0">
              <a:solidFill>
                <a:schemeClr val="bg1">
                  <a:lumMod val="95000"/>
                </a:schemeClr>
              </a:solidFill>
              <a:latin typeface="Aptos" panose="020B0004020202020204"/>
            </a:endParaRPr>
          </a:p>
        </p:txBody>
      </p:sp>
      <p:pic>
        <p:nvPicPr>
          <p:cNvPr id="9" name="Picture 8" descr="A group of white brain shaped objects with black text&#10;&#10;Description automatically generated">
            <a:extLst>
              <a:ext uri="{FF2B5EF4-FFF2-40B4-BE49-F238E27FC236}">
                <a16:creationId xmlns:a16="http://schemas.microsoft.com/office/drawing/2014/main" id="{D125FE39-4667-90CE-65FE-32B51E8AE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2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circular diagram&#10;&#10;Description automatically generated">
            <a:extLst>
              <a:ext uri="{FF2B5EF4-FFF2-40B4-BE49-F238E27FC236}">
                <a16:creationId xmlns:a16="http://schemas.microsoft.com/office/drawing/2014/main" id="{7F24FCB4-5A48-BD6E-756A-89198085F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1620000"/>
            <a:ext cx="7200000" cy="47748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0EA417-4DBB-7AE2-27DC-5A79B5E87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907" y="258055"/>
            <a:ext cx="7464257" cy="1325563"/>
          </a:xfrm>
        </p:spPr>
        <p:txBody>
          <a:bodyPr>
            <a:normAutofit/>
          </a:bodyPr>
          <a:lstStyle/>
          <a:p>
            <a:r>
              <a:rPr lang="en-AU" sz="3600">
                <a:latin typeface="Raleway"/>
              </a:rPr>
              <a:t>Controlling risks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704EF3-B3FA-522A-8A2F-380F25012648}"/>
              </a:ext>
            </a:extLst>
          </p:cNvPr>
          <p:cNvSpPr txBox="1">
            <a:spLocks/>
          </p:cNvSpPr>
          <p:nvPr/>
        </p:nvSpPr>
        <p:spPr>
          <a:xfrm>
            <a:off x="619857" y="296018"/>
            <a:ext cx="764443" cy="1325563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AU" sz="11500">
                <a:latin typeface="Raleway Black" pitchFamily="2" charset="0"/>
              </a:rPr>
              <a:t>3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7A8D56F5-DD3F-86B1-DB29-DA861283491C}"/>
              </a:ext>
            </a:extLst>
          </p:cNvPr>
          <p:cNvSpPr txBox="1"/>
          <p:nvPr/>
        </p:nvSpPr>
        <p:spPr>
          <a:xfrm>
            <a:off x="776122" y="1583618"/>
            <a:ext cx="8285042" cy="4573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AU" sz="2000">
                <a:latin typeface="Raleway" panose="020B0503030101060003" pitchFamily="34" charset="0"/>
              </a:rPr>
              <a:t>What can affect what is </a:t>
            </a:r>
            <a:r>
              <a:rPr lang="en-AU" sz="2000" i="1">
                <a:latin typeface="Raleway" panose="020B0503030101060003" pitchFamily="34" charset="0"/>
              </a:rPr>
              <a:t>‘reasonably practicable</a:t>
            </a:r>
            <a:r>
              <a:rPr lang="en-AU" sz="2000" b="1" i="1">
                <a:latin typeface="Raleway" panose="020B0503030101060003" pitchFamily="34" charset="0"/>
              </a:rPr>
              <a:t>’</a:t>
            </a:r>
          </a:p>
          <a:p>
            <a:pPr marL="285750" indent="-285750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effectLst/>
                <a:latin typeface="Raleway" panose="020B0503030101060003" pitchFamily="34" charset="0"/>
              </a:rPr>
              <a:t>the severity of any injury or harm to health that may occur</a:t>
            </a:r>
          </a:p>
          <a:p>
            <a:pPr marL="285750" indent="-285750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effectLst/>
                <a:latin typeface="Raleway" panose="020B0503030101060003" pitchFamily="34" charset="0"/>
              </a:rPr>
              <a:t>the likelihood of the injury or harm occurring</a:t>
            </a:r>
          </a:p>
          <a:p>
            <a:pPr marL="285750" indent="-285750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effectLst/>
                <a:latin typeface="Raleway" panose="020B0503030101060003" pitchFamily="34" charset="0"/>
              </a:rPr>
              <a:t>how much is known about the hazard and the ways of </a:t>
            </a:r>
          </a:p>
          <a:p>
            <a:pPr>
              <a:lnSpc>
                <a:spcPct val="150000"/>
              </a:lnSpc>
            </a:pPr>
            <a:r>
              <a:rPr lang="en-AU" sz="1600">
                <a:effectLst/>
                <a:latin typeface="Raleway" panose="020B0503030101060003" pitchFamily="34" charset="0"/>
              </a:rPr>
              <a:t>      reducing, removing or controlling it</a:t>
            </a:r>
          </a:p>
          <a:p>
            <a:pPr marL="285750" indent="-285750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effectLst/>
                <a:latin typeface="Raleway" panose="020B0503030101060003" pitchFamily="34" charset="0"/>
              </a:rPr>
              <a:t>the availability and suitability of ways to eliminate or </a:t>
            </a:r>
          </a:p>
          <a:p>
            <a:pPr>
              <a:lnSpc>
                <a:spcPct val="150000"/>
              </a:lnSpc>
            </a:pPr>
            <a:r>
              <a:rPr lang="en-AU" sz="1600">
                <a:latin typeface="Raleway" panose="020B0503030101060003" pitchFamily="34" charset="0"/>
              </a:rPr>
              <a:t>      </a:t>
            </a:r>
            <a:r>
              <a:rPr lang="en-AU" sz="1600">
                <a:effectLst/>
                <a:latin typeface="Raleway" panose="020B0503030101060003" pitchFamily="34" charset="0"/>
              </a:rPr>
              <a:t>minimise the risk</a:t>
            </a:r>
          </a:p>
          <a:p>
            <a:pPr marL="285750" indent="-285750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effectLst/>
                <a:latin typeface="Raleway" panose="020B0503030101060003" pitchFamily="34" charset="0"/>
              </a:rPr>
              <a:t>what the duty holder knows or ought reasonably to know </a:t>
            </a:r>
          </a:p>
          <a:p>
            <a:pPr>
              <a:lnSpc>
                <a:spcPct val="150000"/>
              </a:lnSpc>
            </a:pPr>
            <a:r>
              <a:rPr lang="en-AU" sz="1600">
                <a:latin typeface="Raleway" panose="020B0503030101060003" pitchFamily="34" charset="0"/>
              </a:rPr>
              <a:t>      </a:t>
            </a:r>
            <a:r>
              <a:rPr lang="en-AU" sz="1600">
                <a:effectLst/>
                <a:latin typeface="Raleway" panose="020B0503030101060003" pitchFamily="34" charset="0"/>
              </a:rPr>
              <a:t>about the hazard giving rise to the risk and ways of </a:t>
            </a:r>
            <a:endParaRPr lang="en-AU" sz="1600">
              <a:latin typeface="Raleway" panose="020B0503030101060003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1600">
                <a:effectLst/>
                <a:latin typeface="Raleway" panose="020B0503030101060003" pitchFamily="34" charset="0"/>
              </a:rPr>
              <a:t>      eliminating or minimising the risk</a:t>
            </a:r>
          </a:p>
          <a:p>
            <a:pPr marL="285750" indent="-285750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effectLst/>
                <a:latin typeface="Raleway" panose="020B0503030101060003" pitchFamily="34" charset="0"/>
              </a:rPr>
              <a:t>the cost of eliminating or minimising the risk, and</a:t>
            </a:r>
          </a:p>
          <a:p>
            <a:pPr marL="285750" indent="-285750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effectLst/>
                <a:latin typeface="Raleway" panose="020B0503030101060003" pitchFamily="34" charset="0"/>
              </a:rPr>
              <a:t>anything else prescribed by regulation.</a:t>
            </a:r>
            <a:endParaRPr lang="en-AU" sz="160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04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ircular diagram&#10;&#10;Description automatically generated">
            <a:extLst>
              <a:ext uri="{FF2B5EF4-FFF2-40B4-BE49-F238E27FC236}">
                <a16:creationId xmlns:a16="http://schemas.microsoft.com/office/drawing/2014/main" id="{90C0B5A0-A520-13F2-9A46-F70515353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1620000"/>
            <a:ext cx="7200000" cy="4774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0B56B5-5C60-476E-B0BF-306DABF61087}"/>
              </a:ext>
            </a:extLst>
          </p:cNvPr>
          <p:cNvSpPr txBox="1"/>
          <p:nvPr/>
        </p:nvSpPr>
        <p:spPr>
          <a:xfrm>
            <a:off x="748502" y="1700213"/>
            <a:ext cx="695750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>
                <a:solidFill>
                  <a:schemeClr val="tx1"/>
                </a:solidFill>
                <a:latin typeface="Raleway "/>
              </a:rPr>
              <a:t>Controls for common physical risks include: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assisted lifting machinery 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correct labelling and storage on chemicals 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providing personal protective equipment (PPE)</a:t>
            </a:r>
          </a:p>
          <a:p>
            <a:br>
              <a:rPr lang="en-AU" sz="2000" b="1">
                <a:latin typeface="Raleway "/>
              </a:rPr>
            </a:br>
            <a:r>
              <a:rPr lang="en-AU" sz="2000">
                <a:latin typeface="Raleway "/>
              </a:rPr>
              <a:t>Controls for psychosocial</a:t>
            </a:r>
            <a:r>
              <a:rPr lang="en-AU" sz="2000">
                <a:solidFill>
                  <a:schemeClr val="tx1"/>
                </a:solidFill>
                <a:latin typeface="Raleway "/>
              </a:rPr>
              <a:t> </a:t>
            </a:r>
            <a:r>
              <a:rPr lang="en-AU" sz="2000">
                <a:latin typeface="Raleway "/>
              </a:rPr>
              <a:t>risk</a:t>
            </a:r>
            <a:r>
              <a:rPr lang="en-AU" sz="2000">
                <a:solidFill>
                  <a:schemeClr val="tx1"/>
                </a:solidFill>
                <a:latin typeface="Raleway "/>
              </a:rPr>
              <a:t>s include: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Planning work to ensure complex tasks are given </a:t>
            </a:r>
          </a:p>
          <a:p>
            <a:r>
              <a:rPr lang="en-AU" sz="1600">
                <a:latin typeface="Raleway "/>
              </a:rPr>
              <a:t>      </a:t>
            </a:r>
            <a:r>
              <a:rPr lang="en-AU" sz="1600">
                <a:solidFill>
                  <a:schemeClr val="tx1"/>
                </a:solidFill>
                <a:latin typeface="Raleway "/>
              </a:rPr>
              <a:t>adequate time 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altering the work environment</a:t>
            </a:r>
          </a:p>
          <a:p>
            <a:pPr marL="800100" lvl="1" indent="-342900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providing workers with areas that are secluded from </a:t>
            </a:r>
          </a:p>
          <a:p>
            <a:pPr lvl="1"/>
            <a:r>
              <a:rPr lang="en-AU" sz="1600">
                <a:latin typeface="Raleway "/>
              </a:rPr>
              <a:t>      </a:t>
            </a:r>
            <a:r>
              <a:rPr lang="en-AU" sz="1600">
                <a:solidFill>
                  <a:schemeClr val="tx1"/>
                </a:solidFill>
                <a:latin typeface="Raleway "/>
              </a:rPr>
              <a:t>customers and the public</a:t>
            </a:r>
          </a:p>
          <a:p>
            <a:pPr marL="800100" lvl="1" indent="-342900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screens as barriers for workers to protect them from</a:t>
            </a:r>
          </a:p>
          <a:p>
            <a:pPr lvl="1"/>
            <a:r>
              <a:rPr lang="en-AU" sz="1600">
                <a:latin typeface="Raleway "/>
              </a:rPr>
              <a:t>      </a:t>
            </a:r>
            <a:r>
              <a:rPr lang="en-AU" sz="1600">
                <a:solidFill>
                  <a:schemeClr val="tx1"/>
                </a:solidFill>
                <a:latin typeface="Raleway "/>
              </a:rPr>
              <a:t> violence and aggression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providing easily accessible reporting procedures and support services should incidents occur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>
              <a:latin typeface="Raleway 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70EA417-4DBB-7AE2-27DC-5A79B5E87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258055"/>
            <a:ext cx="9254674" cy="1325563"/>
          </a:xfrm>
        </p:spPr>
        <p:txBody>
          <a:bodyPr>
            <a:normAutofit/>
          </a:bodyPr>
          <a:lstStyle/>
          <a:p>
            <a:r>
              <a:rPr lang="en-AU" sz="3600">
                <a:latin typeface="Raleway"/>
              </a:rPr>
              <a:t>Controlling risks continued</a:t>
            </a:r>
            <a:endParaRPr lang="en-AU" sz="360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32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ircular diagram&#10;&#10;Description automatically generated">
            <a:extLst>
              <a:ext uri="{FF2B5EF4-FFF2-40B4-BE49-F238E27FC236}">
                <a16:creationId xmlns:a16="http://schemas.microsoft.com/office/drawing/2014/main" id="{05C5A394-3222-EEDA-107F-F15E7407B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1620000"/>
            <a:ext cx="7200000" cy="4774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0B56B5-5C60-476E-B0BF-306DABF61087}"/>
              </a:ext>
            </a:extLst>
          </p:cNvPr>
          <p:cNvSpPr txBox="1"/>
          <p:nvPr/>
        </p:nvSpPr>
        <p:spPr>
          <a:xfrm>
            <a:off x="799043" y="1710581"/>
            <a:ext cx="7888789" cy="34368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AU" sz="2000">
                <a:solidFill>
                  <a:srgbClr val="000000"/>
                </a:solidFill>
                <a:latin typeface="Raleway" panose="020B05030301010600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to review and monitor</a:t>
            </a:r>
            <a:r>
              <a:rPr lang="en-AU" sz="2000">
                <a:solidFill>
                  <a:srgbClr val="000000"/>
                </a:solidFill>
                <a:effectLst/>
                <a:latin typeface="Raleway" panose="020B05030301010600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psychosocial risks:</a:t>
            </a:r>
            <a:endParaRPr lang="en-AU" sz="200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Consult with workers about the control measures</a:t>
            </a:r>
          </a:p>
          <a:p>
            <a:pPr marL="285750" indent="-285750">
              <a:lnSpc>
                <a:spcPct val="150000"/>
              </a:lnSpc>
              <a:spcAft>
                <a:spcPts val="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Repeat surveys</a:t>
            </a:r>
          </a:p>
          <a:p>
            <a:pPr marL="285750" indent="-285750">
              <a:lnSpc>
                <a:spcPct val="150000"/>
              </a:lnSpc>
              <a:spcAft>
                <a:spcPts val="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Observe the workplace, and</a:t>
            </a:r>
          </a:p>
          <a:p>
            <a:pPr marL="285750" indent="-285750">
              <a:lnSpc>
                <a:spcPct val="150000"/>
              </a:lnSpc>
              <a:spcAft>
                <a:spcPts val="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Review the relevant data: </a:t>
            </a:r>
          </a:p>
          <a:p>
            <a:pPr marL="742950" lvl="1" indent="-285750">
              <a:lnSpc>
                <a:spcPct val="150000"/>
              </a:lnSpc>
              <a:spcAft>
                <a:spcPts val="200"/>
              </a:spcAft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unplanned absence patterns</a:t>
            </a:r>
          </a:p>
          <a:p>
            <a:pPr marL="742950" lvl="1" indent="-285750">
              <a:lnSpc>
                <a:spcPct val="150000"/>
              </a:lnSpc>
              <a:spcAft>
                <a:spcPts val="200"/>
              </a:spcAft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workers’ compensation claims</a:t>
            </a:r>
          </a:p>
          <a:p>
            <a:pPr marL="285750" indent="-285750">
              <a:lnSpc>
                <a:spcPct val="150000"/>
              </a:lnSpc>
              <a:spcAft>
                <a:spcPts val="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incident and grievance reports</a:t>
            </a:r>
          </a:p>
          <a:p>
            <a:pPr lvl="1"/>
            <a:endParaRPr lang="en-AU" sz="1600">
              <a:latin typeface="Raleway 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65B32C-D815-8147-00CB-A1720338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907" y="258055"/>
            <a:ext cx="9011909" cy="1325563"/>
          </a:xfrm>
        </p:spPr>
        <p:txBody>
          <a:bodyPr>
            <a:normAutofit/>
          </a:bodyPr>
          <a:lstStyle/>
          <a:p>
            <a:r>
              <a:rPr lang="en-AU" sz="3600">
                <a:latin typeface="Raleway" panose="020B0503030101060003" pitchFamily="34" charset="0"/>
              </a:rPr>
              <a:t>Reviewing and monitoring risks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FE61B5-A39C-F8DD-FB3D-320677F04759}"/>
              </a:ext>
            </a:extLst>
          </p:cNvPr>
          <p:cNvSpPr txBox="1">
            <a:spLocks/>
          </p:cNvSpPr>
          <p:nvPr/>
        </p:nvSpPr>
        <p:spPr>
          <a:xfrm>
            <a:off x="619857" y="296018"/>
            <a:ext cx="764443" cy="1325563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AU" sz="11500">
                <a:latin typeface="Raleway Black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86736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0B56B5-5C60-476E-B0BF-306DABF61087}"/>
              </a:ext>
            </a:extLst>
          </p:cNvPr>
          <p:cNvSpPr txBox="1"/>
          <p:nvPr/>
        </p:nvSpPr>
        <p:spPr>
          <a:xfrm>
            <a:off x="732417" y="1700213"/>
            <a:ext cx="7888789" cy="42861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AU" sz="2000">
                <a:latin typeface="Raleway "/>
              </a:rPr>
              <a:t>Positive indicators look like:</a:t>
            </a:r>
          </a:p>
          <a:p>
            <a:pPr marL="285750" indent="-285750">
              <a:lnSpc>
                <a:spcPct val="150000"/>
              </a:lnSpc>
              <a:spcAft>
                <a:spcPts val="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Less incident reports and complaints</a:t>
            </a:r>
          </a:p>
          <a:p>
            <a:pPr marL="285750" indent="-285750">
              <a:lnSpc>
                <a:spcPct val="150000"/>
              </a:lnSpc>
              <a:spcAft>
                <a:spcPts val="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Reduction in psychosocial illness and injury</a:t>
            </a:r>
          </a:p>
          <a:p>
            <a:pPr marL="285750" indent="-285750">
              <a:lnSpc>
                <a:spcPct val="150000"/>
              </a:lnSpc>
              <a:spcAft>
                <a:spcPts val="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Improved morale, resilience and engagement</a:t>
            </a:r>
          </a:p>
          <a:p>
            <a:pPr marL="285750" indent="-285750">
              <a:lnSpc>
                <a:spcPct val="150000"/>
              </a:lnSpc>
              <a:spcAft>
                <a:spcPts val="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Less reliance on PPE</a:t>
            </a:r>
            <a:br>
              <a:rPr lang="en-AU">
                <a:latin typeface="Raleway "/>
              </a:rPr>
            </a:br>
            <a:endParaRPr lang="en-AU" sz="2000">
              <a:latin typeface="Raleway "/>
            </a:endParaRPr>
          </a:p>
          <a:p>
            <a:pPr>
              <a:spcAft>
                <a:spcPts val="200"/>
              </a:spcAft>
            </a:pPr>
            <a:r>
              <a:rPr lang="en-AU" sz="2000">
                <a:latin typeface="Raleway "/>
              </a:rPr>
              <a:t>Negative indicators look like:</a:t>
            </a:r>
          </a:p>
          <a:p>
            <a:pPr marL="285750" indent="-285750">
              <a:lnSpc>
                <a:spcPct val="150000"/>
              </a:lnSpc>
              <a:spcAft>
                <a:spcPts val="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Increase or no change to number of incident</a:t>
            </a:r>
            <a:br>
              <a:rPr lang="en-US"/>
            </a:br>
            <a:r>
              <a:rPr lang="en-AU" sz="1600">
                <a:latin typeface="Raleway "/>
              </a:rPr>
              <a:t> reports and complaints</a:t>
            </a:r>
            <a:endParaRPr lang="en-AU">
              <a:cs typeface="Arial" panose="020B0604020202020204"/>
            </a:endParaRPr>
          </a:p>
          <a:p>
            <a:pPr marL="285750" indent="-285750">
              <a:lnSpc>
                <a:spcPct val="150000"/>
              </a:lnSpc>
              <a:spcAft>
                <a:spcPts val="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Increased time needed to recover</a:t>
            </a:r>
          </a:p>
          <a:p>
            <a:pPr marL="285750" indent="-285750">
              <a:lnSpc>
                <a:spcPct val="150000"/>
              </a:lnSpc>
              <a:spcAft>
                <a:spcPts val="2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Worker resignations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65B32C-D815-8147-00CB-A1720338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94437"/>
            <a:ext cx="9950834" cy="1325563"/>
          </a:xfrm>
        </p:spPr>
        <p:txBody>
          <a:bodyPr>
            <a:normAutofit/>
          </a:bodyPr>
          <a:lstStyle/>
          <a:p>
            <a:r>
              <a:rPr lang="en-AU" sz="3600">
                <a:latin typeface="Raleway" panose="020B0503030101060003" pitchFamily="34" charset="0"/>
              </a:rPr>
              <a:t>Reviewing and monitoring risks continued</a:t>
            </a:r>
          </a:p>
        </p:txBody>
      </p:sp>
      <p:pic>
        <p:nvPicPr>
          <p:cNvPr id="3" name="Picture 2" descr="A diagram of a circular diagram&#10;&#10;Description automatically generated">
            <a:extLst>
              <a:ext uri="{FF2B5EF4-FFF2-40B4-BE49-F238E27FC236}">
                <a16:creationId xmlns:a16="http://schemas.microsoft.com/office/drawing/2014/main" id="{FCE74095-CB88-EA98-872D-49A07FE735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1620000"/>
            <a:ext cx="7200000" cy="477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77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C616EC-4FE8-3EB6-94C9-934DB9DB8C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8674"/>
          <a:stretch/>
        </p:blipFill>
        <p:spPr>
          <a:xfrm>
            <a:off x="704781" y="1547813"/>
            <a:ext cx="10556253" cy="445949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66D21D-923C-0316-58B2-976F92237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12763"/>
            <a:ext cx="9867316" cy="533984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en-AU" sz="3600">
                <a:latin typeface="Raleway" panose="020B0503030101060003" pitchFamily="34" charset="0"/>
              </a:rPr>
              <a:t>safety RESOURCES</a:t>
            </a:r>
          </a:p>
        </p:txBody>
      </p:sp>
    </p:spTree>
    <p:extLst>
      <p:ext uri="{BB962C8B-B14F-4D97-AF65-F5344CB8AC3E}">
        <p14:creationId xmlns:p14="http://schemas.microsoft.com/office/powerpoint/2010/main" val="100215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C5DC38-CD05-F44C-02DC-01FE13CBD267}"/>
              </a:ext>
            </a:extLst>
          </p:cNvPr>
          <p:cNvSpPr/>
          <p:nvPr/>
        </p:nvSpPr>
        <p:spPr>
          <a:xfrm>
            <a:off x="0" y="0"/>
            <a:ext cx="123063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2838D-19F7-58F5-4CC2-E5C0EA02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87" y="-446839"/>
            <a:ext cx="5032544" cy="3390001"/>
          </a:xfrm>
        </p:spPr>
        <p:txBody>
          <a:bodyPr>
            <a:normAutofit/>
          </a:bodyPr>
          <a:lstStyle/>
          <a:p>
            <a:pPr algn="ctr"/>
            <a:r>
              <a:rPr lang="en-AU" sz="6000">
                <a:solidFill>
                  <a:schemeClr val="bg1"/>
                </a:solidFill>
                <a:latin typeface="Raleway Black" pitchFamily="2" charset="0"/>
              </a:rPr>
              <a:t>QUESTIONS</a:t>
            </a:r>
            <a:r>
              <a:rPr lang="en-AU" sz="6000">
                <a:solidFill>
                  <a:srgbClr val="00B050"/>
                </a:solidFill>
                <a:latin typeface="Raleway Black" pitchFamily="2" charset="0"/>
              </a:rPr>
              <a:t> &amp; THANKS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5953E3-CFD4-BCCC-C7AB-2DFDD759FC26}"/>
              </a:ext>
            </a:extLst>
          </p:cNvPr>
          <p:cNvSpPr txBox="1"/>
          <p:nvPr/>
        </p:nvSpPr>
        <p:spPr>
          <a:xfrm>
            <a:off x="515936" y="5411030"/>
            <a:ext cx="4225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WWW.WORKSAFE.ACT.GOV.AU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480D0F-4A95-1557-4308-639D520B4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511" y="5611085"/>
            <a:ext cx="1075314" cy="1068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D786F3-78DE-DC78-8BB7-6E8A688CCD16}"/>
              </a:ext>
            </a:extLst>
          </p:cNvPr>
          <p:cNvSpPr txBox="1"/>
          <p:nvPr/>
        </p:nvSpPr>
        <p:spPr>
          <a:xfrm>
            <a:off x="498787" y="5992504"/>
            <a:ext cx="3625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FOLLOW US ON LINKEDIN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>
                <a:solidFill>
                  <a:prstClr val="white"/>
                </a:solidFill>
                <a:latin typeface="Raleway" pitchFamily="2" charset="0"/>
              </a:rPr>
              <a:t>And FACEBOOK</a:t>
            </a:r>
            <a:endParaRPr kumimoji="0" lang="en-AU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328A1-19A2-66B7-0429-DB4081B490D2}"/>
              </a:ext>
            </a:extLst>
          </p:cNvPr>
          <p:cNvSpPr txBox="1"/>
          <p:nvPr/>
        </p:nvSpPr>
        <p:spPr>
          <a:xfrm>
            <a:off x="515937" y="2296831"/>
            <a:ext cx="3794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  <a:latin typeface="Raleway" panose="020B0503030101060003" pitchFamily="34" charset="0"/>
              </a:rPr>
              <a:t>See our website for psychosocial workplace resources </a:t>
            </a:r>
          </a:p>
        </p:txBody>
      </p:sp>
      <p:pic>
        <p:nvPicPr>
          <p:cNvPr id="9" name="Picture 8" descr="A person holding files and a person standing next to another person&#10;&#10;Description automatically generated">
            <a:extLst>
              <a:ext uri="{FF2B5EF4-FFF2-40B4-BE49-F238E27FC236}">
                <a16:creationId xmlns:a16="http://schemas.microsoft.com/office/drawing/2014/main" id="{A154CAE4-0D01-E8C6-E0DE-42B5220AC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2" y="3096405"/>
            <a:ext cx="1265679" cy="1790290"/>
          </a:xfrm>
          <a:prstGeom prst="rect">
            <a:avLst/>
          </a:prstGeom>
        </p:spPr>
      </p:pic>
      <p:pic>
        <p:nvPicPr>
          <p:cNvPr id="11" name="Picture 10" descr="A person and person wearing hardhats&#10;&#10;Description automatically generated">
            <a:extLst>
              <a:ext uri="{FF2B5EF4-FFF2-40B4-BE49-F238E27FC236}">
                <a16:creationId xmlns:a16="http://schemas.microsoft.com/office/drawing/2014/main" id="{0E6637FC-F8C8-F105-B1C6-013FE51DF6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836" y="3097185"/>
            <a:ext cx="1265680" cy="1789510"/>
          </a:xfrm>
          <a:prstGeom prst="rect">
            <a:avLst/>
          </a:prstGeom>
        </p:spPr>
      </p:pic>
      <p:pic>
        <p:nvPicPr>
          <p:cNvPr id="14" name="Picture 13" descr="A screenshot of a diagram&#10;&#10;Description automatically generated">
            <a:extLst>
              <a:ext uri="{FF2B5EF4-FFF2-40B4-BE49-F238E27FC236}">
                <a16:creationId xmlns:a16="http://schemas.microsoft.com/office/drawing/2014/main" id="{821E1F5C-0E43-490A-38C6-F2221B6DB1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31" y="3354652"/>
            <a:ext cx="1788720" cy="1265680"/>
          </a:xfrm>
          <a:prstGeom prst="rect">
            <a:avLst/>
          </a:prstGeom>
        </p:spPr>
      </p:pic>
      <p:pic>
        <p:nvPicPr>
          <p:cNvPr id="7" name="Picture 6" descr="A group of people in orange vests sitting at a table&#10;&#10;AI-generated content may be incorrect.">
            <a:extLst>
              <a:ext uri="{FF2B5EF4-FFF2-40B4-BE49-F238E27FC236}">
                <a16:creationId xmlns:a16="http://schemas.microsoft.com/office/drawing/2014/main" id="{5E098C19-EF80-4677-52C6-453D639449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470585" y="675736"/>
            <a:ext cx="8195093" cy="54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306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A34D1A7-39D0-4065-B77C-8C19BDA1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>
            <a:normAutofit/>
          </a:bodyPr>
          <a:lstStyle/>
          <a:p>
            <a:r>
              <a:rPr lang="en-AU" sz="3600">
                <a:latin typeface="Raleway" pitchFamily="2" charset="0"/>
              </a:rPr>
              <a:t>Psychosocial hazards</a:t>
            </a:r>
          </a:p>
        </p:txBody>
      </p:sp>
      <p:graphicFrame>
        <p:nvGraphicFramePr>
          <p:cNvPr id="20" name="Content Placeholder 7">
            <a:extLst>
              <a:ext uri="{FF2B5EF4-FFF2-40B4-BE49-F238E27FC236}">
                <a16:creationId xmlns:a16="http://schemas.microsoft.com/office/drawing/2014/main" id="{3E55D291-8E71-43EA-94B9-F75C39E925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8193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orang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4A7EEF0-3D31-02E1-F723-9BEB18E5D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2807247"/>
            <a:ext cx="11137900" cy="2540494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559A97-8D3A-3311-79AC-20945761C172}"/>
              </a:ext>
            </a:extLst>
          </p:cNvPr>
          <p:cNvSpPr/>
          <p:nvPr/>
        </p:nvSpPr>
        <p:spPr>
          <a:xfrm>
            <a:off x="526738" y="935058"/>
            <a:ext cx="11140253" cy="52378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AU" sz="6600">
                <a:latin typeface="Raleway Black" panose="020B0A03030101060003" pitchFamily="34" charset="0"/>
              </a:rPr>
              <a:t>National data</a:t>
            </a:r>
          </a:p>
          <a:p>
            <a:r>
              <a:rPr lang="en-AU" sz="6600">
                <a:latin typeface="Raleway Black" panose="020B0A03030101060003" pitchFamily="34" charset="0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EED57A-9CE6-4B17-18A7-C427F9326470}"/>
              </a:ext>
            </a:extLst>
          </p:cNvPr>
          <p:cNvSpPr txBox="1"/>
          <p:nvPr/>
        </p:nvSpPr>
        <p:spPr>
          <a:xfrm>
            <a:off x="4301295" y="3101539"/>
            <a:ext cx="6495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0" i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Australian Productivity Commission’s 2020 estimate of the cost of mental illness and suicide to the economy. </a:t>
            </a:r>
            <a:endParaRPr lang="en-AU">
              <a:solidFill>
                <a:srgbClr val="000000"/>
              </a:solidFill>
              <a:effectLst/>
              <a:latin typeface="Raleway" panose="020B0503030101060003" pitchFamily="34" charset="0"/>
            </a:endParaRPr>
          </a:p>
        </p:txBody>
      </p:sp>
      <p:pic>
        <p:nvPicPr>
          <p:cNvPr id="14" name="Picture 13" descr="A orange and black background">
            <a:extLst>
              <a:ext uri="{FF2B5EF4-FFF2-40B4-BE49-F238E27FC236}">
                <a16:creationId xmlns:a16="http://schemas.microsoft.com/office/drawing/2014/main" id="{BEEF7076-B1F8-CFF3-E563-B35BA46D3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4" y="3056377"/>
            <a:ext cx="3939619" cy="8986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7773F9-4517-8FC8-16D1-27F81DA417EC}"/>
              </a:ext>
            </a:extLst>
          </p:cNvPr>
          <p:cNvSpPr txBox="1"/>
          <p:nvPr/>
        </p:nvSpPr>
        <p:spPr>
          <a:xfrm>
            <a:off x="4311805" y="4046538"/>
            <a:ext cx="649539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b="0" i="0">
                <a:solidFill>
                  <a:srgbClr val="000000"/>
                </a:solidFill>
                <a:effectLst/>
                <a:latin typeface="Raleway"/>
              </a:rPr>
              <a:t>The median cost of serious mental stress serious claims in </a:t>
            </a:r>
            <a:r>
              <a:rPr lang="en-AU">
                <a:solidFill>
                  <a:srgbClr val="000000"/>
                </a:solidFill>
                <a:latin typeface="Raleway"/>
              </a:rPr>
              <a:t>2021-22</a:t>
            </a:r>
            <a:r>
              <a:rPr lang="en-AU" b="0" i="0">
                <a:solidFill>
                  <a:srgbClr val="000000"/>
                </a:solidFill>
                <a:effectLst/>
                <a:latin typeface="Raleway"/>
              </a:rPr>
              <a:t>, almost </a:t>
            </a:r>
            <a:r>
              <a:rPr lang="en-AU" b="1">
                <a:solidFill>
                  <a:srgbClr val="000000"/>
                </a:solidFill>
                <a:latin typeface="Raleway"/>
              </a:rPr>
              <a:t>5 </a:t>
            </a:r>
            <a:r>
              <a:rPr lang="en-AU" b="1" i="0">
                <a:solidFill>
                  <a:srgbClr val="000000"/>
                </a:solidFill>
                <a:effectLst/>
                <a:latin typeface="Raleway"/>
              </a:rPr>
              <a:t>times </a:t>
            </a:r>
            <a:r>
              <a:rPr lang="en-AU" b="0" i="0">
                <a:solidFill>
                  <a:srgbClr val="000000"/>
                </a:solidFill>
                <a:effectLst/>
                <a:latin typeface="Raleway"/>
              </a:rPr>
              <a:t>greater than the median cost (approximately $16,000) of all serious claims.</a:t>
            </a:r>
            <a:endParaRPr lang="en-AU">
              <a:solidFill>
                <a:srgbClr val="000000"/>
              </a:solidFill>
              <a:effectLst/>
              <a:latin typeface="Raleway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49441A-4E67-12D5-6954-F22C9D2B0077}"/>
              </a:ext>
            </a:extLst>
          </p:cNvPr>
          <p:cNvSpPr txBox="1"/>
          <p:nvPr/>
        </p:nvSpPr>
        <p:spPr>
          <a:xfrm>
            <a:off x="4311805" y="5136796"/>
            <a:ext cx="649539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800">
                <a:solidFill>
                  <a:srgbClr val="000000"/>
                </a:solidFill>
                <a:effectLst/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median time </a:t>
            </a:r>
            <a:r>
              <a:rPr lang="en-AU" sz="1800">
                <a:effectLst/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lost for serious mental stress claims. </a:t>
            </a:r>
          </a:p>
          <a:p>
            <a:r>
              <a:rPr lang="en-AU" b="1">
                <a:latin typeface="Raleway"/>
                <a:ea typeface="Calibri"/>
                <a:cs typeface="Times New Roman"/>
              </a:rPr>
              <a:t>5 times </a:t>
            </a:r>
            <a:r>
              <a:rPr lang="en-AU">
                <a:latin typeface="Raleway"/>
                <a:ea typeface="Calibri"/>
                <a:cs typeface="Times New Roman"/>
              </a:rPr>
              <a:t>greater than the median for all serious claims</a:t>
            </a:r>
            <a:endParaRPr lang="en-AU">
              <a:solidFill>
                <a:srgbClr val="000000"/>
              </a:solidFill>
              <a:effectLst/>
              <a:latin typeface="Raleway"/>
              <a:ea typeface="Calibri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A22151-739E-3ED6-AA62-AC3FDD0D4EAF}"/>
              </a:ext>
            </a:extLst>
          </p:cNvPr>
          <p:cNvSpPr txBox="1"/>
          <p:nvPr/>
        </p:nvSpPr>
        <p:spPr>
          <a:xfrm>
            <a:off x="641110" y="3132316"/>
            <a:ext cx="383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i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$200-220 Billion</a:t>
            </a:r>
            <a:endParaRPr lang="en-AU" sz="3200" b="1">
              <a:solidFill>
                <a:schemeClr val="bg1"/>
              </a:solidFill>
            </a:endParaRPr>
          </a:p>
        </p:txBody>
      </p:sp>
      <p:pic>
        <p:nvPicPr>
          <p:cNvPr id="16" name="Picture 15" descr="A orange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6F76484-3B6D-7143-7391-BA41621790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" y="3805172"/>
            <a:ext cx="2928784" cy="1331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1CE403-7200-40CD-F233-09F487BC9136}"/>
              </a:ext>
            </a:extLst>
          </p:cNvPr>
          <p:cNvSpPr txBox="1"/>
          <p:nvPr/>
        </p:nvSpPr>
        <p:spPr>
          <a:xfrm>
            <a:off x="1260307" y="4077315"/>
            <a:ext cx="305149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3600" b="1" i="0">
                <a:solidFill>
                  <a:schemeClr val="bg1"/>
                </a:solidFill>
                <a:effectLst/>
                <a:latin typeface="Raleway"/>
              </a:rPr>
              <a:t>$</a:t>
            </a:r>
            <a:r>
              <a:rPr lang="en-AU" sz="3600" b="1">
                <a:solidFill>
                  <a:schemeClr val="bg1"/>
                </a:solidFill>
                <a:latin typeface="Raleway"/>
              </a:rPr>
              <a:t>67,500</a:t>
            </a:r>
            <a:endParaRPr lang="en-AU" sz="3600" b="1">
              <a:solidFill>
                <a:schemeClr val="bg1"/>
              </a:solidFill>
            </a:endParaRPr>
          </a:p>
        </p:txBody>
      </p:sp>
      <p:pic>
        <p:nvPicPr>
          <p:cNvPr id="18" name="Picture 17" descr="A orange and black line&#10;&#10;Description automatically generated with medium confidence">
            <a:extLst>
              <a:ext uri="{FF2B5EF4-FFF2-40B4-BE49-F238E27FC236}">
                <a16:creationId xmlns:a16="http://schemas.microsoft.com/office/drawing/2014/main" id="{99DC676E-DE2A-D443-26A6-BD2379EA7D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0" y="4961531"/>
            <a:ext cx="3399947" cy="12182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3A236B-6A0C-E2F5-C3E2-D3E6D74A06AF}"/>
              </a:ext>
            </a:extLst>
          </p:cNvPr>
          <p:cNvSpPr txBox="1"/>
          <p:nvPr/>
        </p:nvSpPr>
        <p:spPr>
          <a:xfrm>
            <a:off x="1237529" y="5217960"/>
            <a:ext cx="305149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3600" b="1">
                <a:solidFill>
                  <a:schemeClr val="bg1"/>
                </a:solidFill>
                <a:latin typeface="Raleway"/>
              </a:rPr>
              <a:t>38</a:t>
            </a:r>
            <a:r>
              <a:rPr lang="en-AU" sz="3600" b="1" i="0">
                <a:solidFill>
                  <a:schemeClr val="bg1"/>
                </a:solidFill>
                <a:effectLst/>
                <a:latin typeface="Raleway"/>
              </a:rPr>
              <a:t> weeks</a:t>
            </a:r>
            <a:endParaRPr lang="en-AU" sz="3600" b="1">
              <a:solidFill>
                <a:schemeClr val="bg1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26226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A34D1A7-39D0-4065-B77C-8C19BDA1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>
            <a:normAutofit/>
          </a:bodyPr>
          <a:lstStyle/>
          <a:p>
            <a:r>
              <a:rPr lang="en-AU" sz="3600">
                <a:latin typeface="Raleway" pitchFamily="2" charset="0"/>
              </a:rPr>
              <a:t>Psychosocial legislation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A22151-739E-3ED6-AA62-AC3FDD0D4EAF}"/>
              </a:ext>
            </a:extLst>
          </p:cNvPr>
          <p:cNvSpPr txBox="1"/>
          <p:nvPr/>
        </p:nvSpPr>
        <p:spPr>
          <a:xfrm>
            <a:off x="906579" y="3132316"/>
            <a:ext cx="34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i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$200-220 Billion</a:t>
            </a:r>
            <a:endParaRPr lang="en-AU" sz="32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CE403-7200-40CD-F233-09F487BC9136}"/>
              </a:ext>
            </a:extLst>
          </p:cNvPr>
          <p:cNvSpPr txBox="1"/>
          <p:nvPr/>
        </p:nvSpPr>
        <p:spPr>
          <a:xfrm>
            <a:off x="888123" y="3991971"/>
            <a:ext cx="3051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i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$60,000</a:t>
            </a:r>
            <a:endParaRPr lang="en-AU" sz="48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A236B-6A0C-E2F5-C3E2-D3E6D74A06AF}"/>
              </a:ext>
            </a:extLst>
          </p:cNvPr>
          <p:cNvSpPr txBox="1"/>
          <p:nvPr/>
        </p:nvSpPr>
        <p:spPr>
          <a:xfrm>
            <a:off x="888123" y="5044464"/>
            <a:ext cx="3051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i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34 weeks</a:t>
            </a:r>
            <a:endParaRPr lang="en-AU" sz="4800" b="1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497F2-8D23-7F21-A2DF-F5A3DCC0F20E}"/>
              </a:ext>
            </a:extLst>
          </p:cNvPr>
          <p:cNvSpPr txBox="1"/>
          <p:nvPr/>
        </p:nvSpPr>
        <p:spPr>
          <a:xfrm>
            <a:off x="515938" y="1700213"/>
            <a:ext cx="10369776" cy="4221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1000" indent="-1651000">
              <a:spcBef>
                <a:spcPts val="1200"/>
              </a:spcBef>
              <a:tabLst>
                <a:tab pos="1651000" algn="l"/>
              </a:tabLst>
            </a:pPr>
            <a:r>
              <a:rPr lang="en-AU" sz="1400" b="1">
                <a:effectLst/>
                <a:latin typeface="Ralew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Division 3.2.11	Psychosocial risks</a:t>
            </a:r>
          </a:p>
          <a:p>
            <a:pPr marL="698500" indent="-698500">
              <a:spcBef>
                <a:spcPts val="1200"/>
              </a:spcBef>
              <a:tabLst>
                <a:tab pos="698500" algn="l"/>
              </a:tabLst>
            </a:pPr>
            <a:r>
              <a:rPr lang="en-AU" sz="1200" b="1">
                <a:effectLst/>
                <a:latin typeface="Ralew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55A	Meaning of </a:t>
            </a:r>
            <a:r>
              <a:rPr lang="en-AU" sz="1200" b="1" i="1">
                <a:effectLst/>
                <a:latin typeface="Ralew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psychosocial hazard</a:t>
            </a:r>
            <a:r>
              <a:rPr lang="en-AU" sz="1200" b="1">
                <a:effectLst/>
                <a:latin typeface="Ralew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—div 3.2.11</a:t>
            </a:r>
          </a:p>
          <a:p>
            <a:pPr marL="698500" algn="just">
              <a:spcBef>
                <a:spcPts val="700"/>
              </a:spcBef>
            </a:pPr>
            <a:r>
              <a:rPr lang="en-AU" sz="1200">
                <a:effectLst/>
                <a:latin typeface="Raleway" pitchFamily="2" charset="0"/>
                <a:ea typeface="Times New Roman" panose="02020603050405020304" pitchFamily="18" charset="0"/>
              </a:rPr>
              <a:t>For this division, a </a:t>
            </a:r>
            <a:r>
              <a:rPr lang="en-AU" sz="1200" b="1" i="1">
                <a:effectLst/>
                <a:latin typeface="Raleway" pitchFamily="2" charset="0"/>
                <a:ea typeface="Times New Roman" panose="02020603050405020304" pitchFamily="18" charset="0"/>
              </a:rPr>
              <a:t>psychosocial hazard</a:t>
            </a:r>
            <a:r>
              <a:rPr lang="en-AU" sz="1200">
                <a:effectLst/>
                <a:latin typeface="Raleway" pitchFamily="2" charset="0"/>
                <a:ea typeface="Times New Roman" panose="02020603050405020304" pitchFamily="18" charset="0"/>
              </a:rPr>
              <a:t> is a hazard that—</a:t>
            </a:r>
          </a:p>
          <a:p>
            <a:pPr marL="1016000" indent="-1016000" algn="just">
              <a:spcBef>
                <a:spcPts val="700"/>
              </a:spcBef>
              <a:tabLst>
                <a:tab pos="889000" algn="r"/>
                <a:tab pos="1016000" algn="l"/>
              </a:tabLst>
            </a:pPr>
            <a:r>
              <a:rPr lang="en-AU" sz="1200">
                <a:effectLst/>
                <a:latin typeface="Raleway" pitchFamily="2" charset="0"/>
                <a:ea typeface="Times New Roman" panose="02020603050405020304" pitchFamily="18" charset="0"/>
              </a:rPr>
              <a:t>	(a)	arises from, or relates to—</a:t>
            </a:r>
          </a:p>
          <a:p>
            <a:pPr marL="1333500" indent="-1333500" algn="just">
              <a:spcBef>
                <a:spcPts val="700"/>
              </a:spcBef>
              <a:tabLst>
                <a:tab pos="1206500" algn="r"/>
                <a:tab pos="1333500" algn="l"/>
              </a:tabLst>
            </a:pPr>
            <a:r>
              <a:rPr lang="en-AU" sz="1200">
                <a:effectLst/>
                <a:latin typeface="Raleway" pitchFamily="2" charset="0"/>
                <a:ea typeface="Times New Roman" panose="02020603050405020304" pitchFamily="18" charset="0"/>
              </a:rPr>
              <a:t>	(</a:t>
            </a:r>
            <a:r>
              <a:rPr lang="en-AU" sz="1200" err="1">
                <a:effectLst/>
                <a:latin typeface="Raleway" pitchFamily="2" charset="0"/>
                <a:ea typeface="Times New Roman" panose="02020603050405020304" pitchFamily="18" charset="0"/>
              </a:rPr>
              <a:t>i</a:t>
            </a:r>
            <a:r>
              <a:rPr lang="en-AU" sz="1200">
                <a:effectLst/>
                <a:latin typeface="Raleway" pitchFamily="2" charset="0"/>
                <a:ea typeface="Times New Roman" panose="02020603050405020304" pitchFamily="18" charset="0"/>
              </a:rPr>
              <a:t>)	the design or management of work; or</a:t>
            </a:r>
          </a:p>
          <a:p>
            <a:pPr marL="1333500" indent="-1333500" algn="just">
              <a:spcBef>
                <a:spcPts val="700"/>
              </a:spcBef>
              <a:tabLst>
                <a:tab pos="1206500" algn="r"/>
                <a:tab pos="1333500" algn="l"/>
              </a:tabLst>
            </a:pPr>
            <a:r>
              <a:rPr lang="en-AU" sz="1200">
                <a:effectLst/>
                <a:latin typeface="Raleway" pitchFamily="2" charset="0"/>
                <a:ea typeface="Times New Roman" panose="02020603050405020304" pitchFamily="18" charset="0"/>
              </a:rPr>
              <a:t>	(ii)	a work environment; or</a:t>
            </a:r>
          </a:p>
          <a:p>
            <a:pPr marL="1333500" indent="-1333500" algn="just">
              <a:spcBef>
                <a:spcPts val="700"/>
              </a:spcBef>
              <a:tabLst>
                <a:tab pos="1206500" algn="r"/>
                <a:tab pos="1333500" algn="l"/>
              </a:tabLst>
            </a:pPr>
            <a:r>
              <a:rPr lang="en-AU" sz="1200">
                <a:effectLst/>
                <a:latin typeface="Raleway" pitchFamily="2" charset="0"/>
                <a:ea typeface="Times New Roman" panose="02020603050405020304" pitchFamily="18" charset="0"/>
              </a:rPr>
              <a:t>	(iii)	plant at a workplace; or</a:t>
            </a:r>
          </a:p>
          <a:p>
            <a:pPr marL="1333500" indent="-1333500" algn="just">
              <a:spcBef>
                <a:spcPts val="700"/>
              </a:spcBef>
              <a:tabLst>
                <a:tab pos="1206500" algn="r"/>
                <a:tab pos="1333500" algn="l"/>
              </a:tabLst>
            </a:pPr>
            <a:r>
              <a:rPr lang="en-AU" sz="1200">
                <a:effectLst/>
                <a:latin typeface="Raleway" pitchFamily="2" charset="0"/>
                <a:ea typeface="Times New Roman" panose="02020603050405020304" pitchFamily="18" charset="0"/>
              </a:rPr>
              <a:t>	(iv)	workplace interactions or behaviours; and</a:t>
            </a:r>
          </a:p>
          <a:p>
            <a:pPr marL="1016000" indent="-1016000" algn="just">
              <a:spcBef>
                <a:spcPts val="700"/>
              </a:spcBef>
              <a:tabLst>
                <a:tab pos="889000" algn="r"/>
                <a:tab pos="1016000" algn="l"/>
              </a:tabLst>
            </a:pPr>
            <a:r>
              <a:rPr lang="en-AU" sz="1200">
                <a:effectLst/>
                <a:latin typeface="Raleway" pitchFamily="2" charset="0"/>
                <a:ea typeface="Times New Roman" panose="02020603050405020304" pitchFamily="18" charset="0"/>
              </a:rPr>
              <a:t>	(b)	may cause psychological harm (whether or not it may also cause physical harm).</a:t>
            </a:r>
          </a:p>
          <a:p>
            <a:pPr marL="698500" indent="-698500">
              <a:spcBef>
                <a:spcPts val="1200"/>
              </a:spcBef>
              <a:tabLst>
                <a:tab pos="698500" algn="l"/>
              </a:tabLst>
            </a:pPr>
            <a:r>
              <a:rPr lang="en-AU" sz="1200" b="1">
                <a:effectLst/>
                <a:latin typeface="Ralew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55B	Meaning of </a:t>
            </a:r>
            <a:r>
              <a:rPr lang="en-AU" sz="1200" b="1" i="1">
                <a:effectLst/>
                <a:latin typeface="Ralew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psychosocial risk</a:t>
            </a:r>
            <a:r>
              <a:rPr lang="en-AU" sz="1200" b="1">
                <a:effectLst/>
                <a:latin typeface="Ralew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—div 3.2.11</a:t>
            </a:r>
          </a:p>
          <a:p>
            <a:pPr marL="698500" algn="just">
              <a:spcBef>
                <a:spcPts val="700"/>
              </a:spcBef>
            </a:pPr>
            <a:r>
              <a:rPr lang="en-AU" sz="1200">
                <a:effectLst/>
                <a:latin typeface="Raleway" pitchFamily="2" charset="0"/>
                <a:ea typeface="Times New Roman" panose="02020603050405020304" pitchFamily="18" charset="0"/>
              </a:rPr>
              <a:t>For this division, a </a:t>
            </a:r>
            <a:r>
              <a:rPr lang="en-AU" sz="1200" b="1" i="1">
                <a:effectLst/>
                <a:latin typeface="Raleway" pitchFamily="2" charset="0"/>
                <a:ea typeface="Times New Roman" panose="02020603050405020304" pitchFamily="18" charset="0"/>
              </a:rPr>
              <a:t>psychosocial risk</a:t>
            </a:r>
            <a:r>
              <a:rPr lang="en-AU" sz="1200">
                <a:effectLst/>
                <a:latin typeface="Raleway" pitchFamily="2" charset="0"/>
                <a:ea typeface="Times New Roman" panose="02020603050405020304" pitchFamily="18" charset="0"/>
              </a:rPr>
              <a:t> is a risk to the health or safety of a worker or other person arising from a psychosocial hazard.</a:t>
            </a:r>
          </a:p>
          <a:p>
            <a:pPr marL="698500" indent="-698500">
              <a:spcBef>
                <a:spcPts val="1200"/>
              </a:spcBef>
              <a:tabLst>
                <a:tab pos="698500" algn="l"/>
              </a:tabLst>
            </a:pPr>
            <a:r>
              <a:rPr lang="en-AU" sz="1200" b="1">
                <a:effectLst/>
                <a:latin typeface="Raleway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55C	Duty to manage psychosocial risk</a:t>
            </a:r>
          </a:p>
          <a:p>
            <a:pPr marL="698500" algn="just">
              <a:spcBef>
                <a:spcPts val="700"/>
              </a:spcBef>
            </a:pPr>
            <a:r>
              <a:rPr lang="en-AU" sz="1200">
                <a:effectLst/>
                <a:latin typeface="Raleway" pitchFamily="2" charset="0"/>
                <a:ea typeface="Times New Roman" panose="02020603050405020304" pitchFamily="18" charset="0"/>
              </a:rPr>
              <a:t>A person conducting a business or undertaking must manage psychosocial risks in accordance with part 3.1 (Managing risks to health and safety).</a:t>
            </a:r>
          </a:p>
          <a:p>
            <a:pPr marL="1206500" indent="-508000" algn="just">
              <a:spcBef>
                <a:spcPts val="700"/>
              </a:spcBef>
            </a:pPr>
            <a:r>
              <a:rPr lang="en-AU" sz="1000" i="1">
                <a:effectLst/>
                <a:latin typeface="Raleway" pitchFamily="2" charset="0"/>
                <a:ea typeface="Times New Roman" panose="02020603050405020304" pitchFamily="18" charset="0"/>
              </a:rPr>
              <a:t>Note	</a:t>
            </a:r>
            <a:r>
              <a:rPr lang="en-AU" sz="1000" u="none" strike="noStrike">
                <a:effectLst/>
                <a:latin typeface="Raleway" pitchFamily="2" charset="0"/>
                <a:ea typeface="Times New Roman" panose="02020603050405020304" pitchFamily="18" charset="0"/>
                <a:hlinkClick r:id="rId3" tooltip="Work Health and Safety Act 20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WHS Act</a:t>
            </a:r>
            <a:r>
              <a:rPr lang="en-AU" sz="1000">
                <a:effectLst/>
                <a:latin typeface="Raleway" pitchFamily="2" charset="0"/>
                <a:ea typeface="Times New Roman" panose="02020603050405020304" pitchFamily="18" charset="0"/>
              </a:rPr>
              <a:t>—s 19 (see s 9).</a:t>
            </a:r>
          </a:p>
        </p:txBody>
      </p:sp>
    </p:spTree>
    <p:extLst>
      <p:ext uri="{BB962C8B-B14F-4D97-AF65-F5344CB8AC3E}">
        <p14:creationId xmlns:p14="http://schemas.microsoft.com/office/powerpoint/2010/main" val="3392471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A34D1A7-39D0-4065-B77C-8C19BDA1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>
            <a:normAutofit/>
          </a:bodyPr>
          <a:lstStyle/>
          <a:p>
            <a:r>
              <a:rPr lang="en-AU" sz="3600">
                <a:latin typeface="Raleway" pitchFamily="2" charset="0"/>
              </a:rPr>
              <a:t>Recognising Psychosocial hazards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A22151-739E-3ED6-AA62-AC3FDD0D4EAF}"/>
              </a:ext>
            </a:extLst>
          </p:cNvPr>
          <p:cNvSpPr txBox="1"/>
          <p:nvPr/>
        </p:nvSpPr>
        <p:spPr>
          <a:xfrm>
            <a:off x="906579" y="3132316"/>
            <a:ext cx="3437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i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$200-220 Billion</a:t>
            </a:r>
            <a:endParaRPr lang="en-AU" sz="3200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CE403-7200-40CD-F233-09F487BC9136}"/>
              </a:ext>
            </a:extLst>
          </p:cNvPr>
          <p:cNvSpPr txBox="1"/>
          <p:nvPr/>
        </p:nvSpPr>
        <p:spPr>
          <a:xfrm>
            <a:off x="888123" y="3991971"/>
            <a:ext cx="3051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i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$60,000</a:t>
            </a:r>
            <a:endParaRPr lang="en-AU" sz="4800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A236B-6A0C-E2F5-C3E2-D3E6D74A06AF}"/>
              </a:ext>
            </a:extLst>
          </p:cNvPr>
          <p:cNvSpPr txBox="1"/>
          <p:nvPr/>
        </p:nvSpPr>
        <p:spPr>
          <a:xfrm>
            <a:off x="888123" y="5044464"/>
            <a:ext cx="3051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i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34 weeks</a:t>
            </a:r>
            <a:endParaRPr lang="en-AU" sz="4800" b="1">
              <a:solidFill>
                <a:schemeClr val="bg1"/>
              </a:solidFill>
            </a:endParaRPr>
          </a:p>
        </p:txBody>
      </p:sp>
      <p:pic>
        <p:nvPicPr>
          <p:cNvPr id="3" name="Picture 2" descr="A puzzle of people in a brain shape&#10;&#10;Description automatically generated">
            <a:extLst>
              <a:ext uri="{FF2B5EF4-FFF2-40B4-BE49-F238E27FC236}">
                <a16:creationId xmlns:a16="http://schemas.microsoft.com/office/drawing/2014/main" id="{1CD04E48-CFE7-6F6F-9240-14DF535119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30" y="826519"/>
            <a:ext cx="9144019" cy="6096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41E9E0-810E-434F-44FF-C37EC255A043}"/>
              </a:ext>
            </a:extLst>
          </p:cNvPr>
          <p:cNvSpPr txBox="1"/>
          <p:nvPr/>
        </p:nvSpPr>
        <p:spPr>
          <a:xfrm>
            <a:off x="694996" y="1812810"/>
            <a:ext cx="364933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>
                <a:latin typeface="Raleway" panose="020B0503030101060003" pitchFamily="34" charset="0"/>
              </a:rPr>
              <a:t>Badly managed psychosocial hazards can lead to:</a:t>
            </a:r>
          </a:p>
          <a:p>
            <a:endParaRPr lang="en-AU" sz="2000">
              <a:latin typeface="Raleway" panose="020B0503030101060003" pitchFamily="34" charset="0"/>
            </a:endParaRP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2000">
                <a:latin typeface="Raleway" panose="020B0503030101060003" pitchFamily="34" charset="0"/>
              </a:rPr>
              <a:t>Bullying and harassment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en-AU" sz="2000">
              <a:latin typeface="Raleway" panose="020B0503030101060003" pitchFamily="34" charset="0"/>
            </a:endParaRP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2000">
                <a:latin typeface="Raleway" panose="020B0503030101060003" pitchFamily="34" charset="0"/>
              </a:rPr>
              <a:t>Work-related violence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en-AU" sz="2000">
              <a:latin typeface="Raleway" panose="020B0503030101060003" pitchFamily="34" charset="0"/>
            </a:endParaRP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2000">
                <a:latin typeface="Raleway" panose="020B0503030101060003" pitchFamily="34" charset="0"/>
              </a:rPr>
              <a:t>Sexual harassment 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en-AU" sz="2000">
              <a:latin typeface="Raleway" panose="020B0503030101060003" pitchFamily="34" charset="0"/>
            </a:endParaRP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2000">
                <a:latin typeface="Raleway" panose="020B0503030101060003" pitchFamily="34" charset="0"/>
              </a:rPr>
              <a:t>Work-related stress and psychological injury 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3227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A34D1A7-39D0-4065-B77C-8C19BDA1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>
            <a:normAutofit/>
          </a:bodyPr>
          <a:lstStyle/>
          <a:p>
            <a:r>
              <a:rPr lang="en-AU" sz="3600">
                <a:latin typeface="Raleway" pitchFamily="2" charset="0"/>
              </a:rPr>
              <a:t>What psychosocial hazards sounds like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A236B-6A0C-E2F5-C3E2-D3E6D74A06AF}"/>
              </a:ext>
            </a:extLst>
          </p:cNvPr>
          <p:cNvSpPr txBox="1"/>
          <p:nvPr/>
        </p:nvSpPr>
        <p:spPr>
          <a:xfrm>
            <a:off x="888123" y="5044464"/>
            <a:ext cx="3051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i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34 weeks</a:t>
            </a:r>
            <a:endParaRPr lang="en-AU" sz="4800" b="1">
              <a:solidFill>
                <a:schemeClr val="bg1"/>
              </a:solidFill>
            </a:endParaRPr>
          </a:p>
        </p:txBody>
      </p:sp>
      <p:pic>
        <p:nvPicPr>
          <p:cNvPr id="17" name="Picture 16" descr="A person standing in front of a blackboard with many speech bubbles&#10;&#10;Description automatically generated">
            <a:extLst>
              <a:ext uri="{FF2B5EF4-FFF2-40B4-BE49-F238E27FC236}">
                <a16:creationId xmlns:a16="http://schemas.microsoft.com/office/drawing/2014/main" id="{ECB765C1-4B78-9E4A-32E0-E005BD953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46" y="1373947"/>
            <a:ext cx="8006308" cy="485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8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3CB7EEF-71BB-4E39-A4C3-D2DB0419475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67172725"/>
              </p:ext>
            </p:extLst>
          </p:nvPr>
        </p:nvGraphicFramePr>
        <p:xfrm>
          <a:off x="515938" y="1383090"/>
          <a:ext cx="6642508" cy="5178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9D61ABB5-DA01-67FD-1563-E6F39B53F6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38" y="461793"/>
            <a:ext cx="12133262" cy="1008063"/>
          </a:xfrm>
        </p:spPr>
        <p:txBody>
          <a:bodyPr>
            <a:noAutofit/>
          </a:bodyPr>
          <a:lstStyle/>
          <a:p>
            <a:r>
              <a:rPr lang="en-AU" sz="3600">
                <a:latin typeface="Raleway"/>
              </a:rPr>
              <a:t>Risk management Process</a:t>
            </a:r>
            <a:endParaRPr lang="en-AU" sz="3600">
              <a:latin typeface="Raleway" panose="020B05030301010600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A4022-4A5E-48AE-BD0C-22C62351F511}"/>
              </a:ext>
            </a:extLst>
          </p:cNvPr>
          <p:cNvSpPr txBox="1"/>
          <p:nvPr/>
        </p:nvSpPr>
        <p:spPr>
          <a:xfrm>
            <a:off x="7734301" y="6039490"/>
            <a:ext cx="39417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>
                <a:latin typeface="Raleway "/>
              </a:rPr>
              <a:t>Source: SWA 2018 model Code of Practice: </a:t>
            </a:r>
            <a:r>
              <a:rPr lang="en-AU" sz="1100" i="1">
                <a:latin typeface="Raleway "/>
              </a:rPr>
              <a:t>How to manage work health and safety risks 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76589A58-7F8D-34F3-C769-81C7E027F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82" y="1657750"/>
            <a:ext cx="4214781" cy="41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58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ircular diagram&#10;&#10;Description automatically generated">
            <a:extLst>
              <a:ext uri="{FF2B5EF4-FFF2-40B4-BE49-F238E27FC236}">
                <a16:creationId xmlns:a16="http://schemas.microsoft.com/office/drawing/2014/main" id="{93756921-BB4B-CA0C-4EE8-E84E51D95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1621581"/>
            <a:ext cx="7200000" cy="477484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C316D7-A6EE-42E2-A8D4-AA072DE8C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907" y="296018"/>
            <a:ext cx="7464257" cy="1325563"/>
          </a:xfrm>
        </p:spPr>
        <p:txBody>
          <a:bodyPr>
            <a:normAutofit/>
          </a:bodyPr>
          <a:lstStyle/>
          <a:p>
            <a:r>
              <a:rPr lang="en-AU" sz="3600">
                <a:latin typeface="Raleway" panose="020B0503030101060003" pitchFamily="34" charset="0"/>
              </a:rPr>
              <a:t>Identifying hazards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3949E-1C1B-5D9E-639F-55841E01A852}"/>
              </a:ext>
            </a:extLst>
          </p:cNvPr>
          <p:cNvSpPr txBox="1">
            <a:spLocks/>
          </p:cNvSpPr>
          <p:nvPr/>
        </p:nvSpPr>
        <p:spPr>
          <a:xfrm>
            <a:off x="619857" y="296018"/>
            <a:ext cx="764443" cy="1325563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AU" sz="11500">
                <a:latin typeface="Raleway Black" pitchFamily="2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6919CF-CF0A-461A-92BE-DE1F99EB7AFA}"/>
              </a:ext>
            </a:extLst>
          </p:cNvPr>
          <p:cNvSpPr txBox="1"/>
          <p:nvPr/>
        </p:nvSpPr>
        <p:spPr>
          <a:xfrm>
            <a:off x="932953" y="1541683"/>
            <a:ext cx="659374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>
                <a:latin typeface="Raleway "/>
              </a:rPr>
              <a:t>Visible and physical hazards: 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lifting heavy or unstable loads, such as unloading stock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slips, trips and falls, such as slipping on a wet floor</a:t>
            </a:r>
            <a:endParaRPr lang="en-AU" sz="1600">
              <a:solidFill>
                <a:schemeClr val="tx1"/>
              </a:solidFill>
              <a:latin typeface="Raleway "/>
            </a:endParaRP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hazardous chemicals, such as cleaning chemicals 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loud noises, such as loud music </a:t>
            </a:r>
            <a:endParaRPr lang="en-AU">
              <a:latin typeface="Raleway "/>
            </a:endParaRPr>
          </a:p>
          <a:p>
            <a:r>
              <a:rPr lang="en-AU" sz="2000">
                <a:latin typeface="Raleway "/>
              </a:rPr>
              <a:t>Psychosocial hazards: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extremely high job demands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emotionally challenging work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complex and high consequence tasks 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violence and aggression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working with members of the public</a:t>
            </a:r>
          </a:p>
          <a:p>
            <a:r>
              <a:rPr lang="en-AU" sz="2000">
                <a:latin typeface="Raleway "/>
              </a:rPr>
              <a:t>How to identify hazards: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c</a:t>
            </a:r>
            <a:r>
              <a:rPr lang="en-AU" sz="1600">
                <a:solidFill>
                  <a:schemeClr val="tx1"/>
                </a:solidFill>
                <a:latin typeface="Raleway "/>
              </a:rPr>
              <a:t>onsult with workers 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u</a:t>
            </a:r>
            <a:r>
              <a:rPr lang="en-AU" sz="1600">
                <a:solidFill>
                  <a:schemeClr val="tx1"/>
                </a:solidFill>
                <a:latin typeface="Raleway "/>
              </a:rPr>
              <a:t>se surveys for anonymity 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latin typeface="Raleway "/>
              </a:rPr>
              <a:t>o</a:t>
            </a:r>
            <a:r>
              <a:rPr lang="en-AU" sz="1600">
                <a:solidFill>
                  <a:schemeClr val="tx1"/>
                </a:solidFill>
                <a:latin typeface="Raleway "/>
              </a:rPr>
              <a:t>bserve the work environment 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look for information and trends</a:t>
            </a:r>
          </a:p>
          <a:p>
            <a:pPr marL="742950" lvl="1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 sz="1600">
                <a:solidFill>
                  <a:schemeClr val="tx1"/>
                </a:solidFill>
                <a:latin typeface="Raleway "/>
              </a:rPr>
              <a:t>encourage formal reporting	</a:t>
            </a:r>
          </a:p>
        </p:txBody>
      </p:sp>
    </p:spTree>
    <p:extLst>
      <p:ext uri="{BB962C8B-B14F-4D97-AF65-F5344CB8AC3E}">
        <p14:creationId xmlns:p14="http://schemas.microsoft.com/office/powerpoint/2010/main" val="1366513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ircular diagram&#10;&#10;Description automatically generated">
            <a:extLst>
              <a:ext uri="{FF2B5EF4-FFF2-40B4-BE49-F238E27FC236}">
                <a16:creationId xmlns:a16="http://schemas.microsoft.com/office/drawing/2014/main" id="{E3639834-4904-4441-85E0-D3F34289E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0" y="1620000"/>
            <a:ext cx="7200000" cy="47748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E6A781-9753-B7E2-5B90-73D4444BE092}"/>
              </a:ext>
            </a:extLst>
          </p:cNvPr>
          <p:cNvSpPr txBox="1">
            <a:spLocks/>
          </p:cNvSpPr>
          <p:nvPr/>
        </p:nvSpPr>
        <p:spPr>
          <a:xfrm>
            <a:off x="619857" y="296018"/>
            <a:ext cx="764443" cy="1325563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AU" sz="11500">
                <a:latin typeface="Raleway Black" pitchFamily="2" charset="0"/>
              </a:rPr>
              <a:t>2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1BF8CCA-2778-2B10-60B4-7C9A6E8C0854}"/>
              </a:ext>
            </a:extLst>
          </p:cNvPr>
          <p:cNvSpPr txBox="1">
            <a:spLocks/>
          </p:cNvSpPr>
          <p:nvPr/>
        </p:nvSpPr>
        <p:spPr>
          <a:xfrm>
            <a:off x="1596907" y="258055"/>
            <a:ext cx="7464257" cy="132556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AU" sz="3600">
                <a:latin typeface="Raleway" panose="020B0503030101060003" pitchFamily="34" charset="0"/>
              </a:rPr>
              <a:t>Assessing risks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B2A0F9-6BAE-4E86-B47C-1552EA9F5377}"/>
              </a:ext>
            </a:extLst>
          </p:cNvPr>
          <p:cNvSpPr txBox="1"/>
          <p:nvPr/>
        </p:nvSpPr>
        <p:spPr>
          <a:xfrm>
            <a:off x="812899" y="1583618"/>
            <a:ext cx="69467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>
                <a:solidFill>
                  <a:schemeClr val="tx2"/>
                </a:solidFill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Mental health is not a fixed state of mind</a:t>
            </a:r>
          </a:p>
          <a:p>
            <a:pPr marL="342900" indent="-342900">
              <a:spcAft>
                <a:spcPts val="1200"/>
              </a:spcAft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>
                <a:solidFill>
                  <a:srgbClr val="000000"/>
                </a:solidFill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AU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esponses to psychosocial risks are not as predictable </a:t>
            </a:r>
          </a:p>
          <a:p>
            <a:pPr>
              <a:spcAft>
                <a:spcPts val="1200"/>
              </a:spcAft>
            </a:pPr>
            <a:r>
              <a:rPr lang="en-AU"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AU">
                <a:effectLst/>
                <a:latin typeface="Ralewa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 for physical risks</a:t>
            </a:r>
            <a:endParaRPr lang="en-AU">
              <a:latin typeface="Raleway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AU" sz="2000">
                <a:solidFill>
                  <a:schemeClr val="tx2"/>
                </a:solidFill>
                <a:latin typeface="Raleway" pitchFamily="2" charset="0"/>
                <a:cs typeface="Arial" panose="020B0604020202020204" pitchFamily="34" charset="0"/>
              </a:rPr>
              <a:t>Assessing psychosocial risks</a:t>
            </a:r>
          </a:p>
          <a:p>
            <a:pPr marL="285750" indent="-28575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>
                <a:solidFill>
                  <a:srgbClr val="000000"/>
                </a:solidFill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Duration: How long are workers exposed to </a:t>
            </a:r>
          </a:p>
          <a:p>
            <a:r>
              <a:rPr lang="en-AU">
                <a:solidFill>
                  <a:srgbClr val="000000"/>
                </a:solidFill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the hazard?</a:t>
            </a:r>
          </a:p>
          <a:p>
            <a:pPr marL="285750" indent="-285750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>
                <a:solidFill>
                  <a:srgbClr val="000000"/>
                </a:solidFill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Frequency: H</a:t>
            </a:r>
            <a:r>
              <a:rPr lang="en-AU">
                <a:solidFill>
                  <a:srgbClr val="000000"/>
                </a:solidFill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ow often are workers exposed?</a:t>
            </a:r>
          </a:p>
          <a:p>
            <a:pPr marL="285750" indent="-285750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AU">
                <a:solidFill>
                  <a:srgbClr val="000000"/>
                </a:solidFill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Severity: H</a:t>
            </a:r>
            <a:r>
              <a:rPr lang="en-AU">
                <a:solidFill>
                  <a:srgbClr val="000000"/>
                </a:solidFill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  <a:t>ow severe is the exposure? </a:t>
            </a:r>
          </a:p>
          <a:p>
            <a:endParaRPr lang="en-AU" sz="1600">
              <a:solidFill>
                <a:srgbClr val="000000"/>
              </a:solidFill>
              <a:latin typeface="Raleway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AU" sz="2000">
                <a:solidFill>
                  <a:schemeClr val="tx2"/>
                </a:solidFill>
                <a:latin typeface="Raleway" pitchFamily="2" charset="0"/>
                <a:cs typeface="Arial" panose="020B0604020202020204" pitchFamily="34" charset="0"/>
              </a:rPr>
              <a:t>What is the impact of all of these combined?</a:t>
            </a:r>
          </a:p>
          <a:p>
            <a:pPr>
              <a:spcAft>
                <a:spcPts val="1200"/>
              </a:spcAft>
            </a:pPr>
            <a:endParaRPr lang="en-AU" sz="1600">
              <a:solidFill>
                <a:schemeClr val="tx1"/>
              </a:solidFill>
              <a:latin typeface="Raleway 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54E0F4B-78B3-FEFB-C71F-CBB01D680A4C}"/>
              </a:ext>
            </a:extLst>
          </p:cNvPr>
          <p:cNvSpPr txBox="1">
            <a:spLocks/>
          </p:cNvSpPr>
          <p:nvPr/>
        </p:nvSpPr>
        <p:spPr>
          <a:xfrm>
            <a:off x="255113" y="156319"/>
            <a:ext cx="653188" cy="13255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en-AU" sz="10600">
              <a:solidFill>
                <a:schemeClr val="accent1"/>
              </a:solidFill>
              <a:latin typeface="Raleway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619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rgbClr val="FFFFFF"/>
      </a:lt1>
      <a:dk2>
        <a:srgbClr val="231F20"/>
      </a:dk2>
      <a:lt2>
        <a:srgbClr val="D1D3D3"/>
      </a:lt2>
      <a:accent1>
        <a:srgbClr val="00A841"/>
      </a:accent1>
      <a:accent2>
        <a:srgbClr val="7ECBE8"/>
      </a:accent2>
      <a:accent3>
        <a:srgbClr val="64696F"/>
      </a:accent3>
      <a:accent4>
        <a:srgbClr val="B2835B"/>
      </a:accent4>
      <a:accent5>
        <a:srgbClr val="E2680E"/>
      </a:accent5>
      <a:accent6>
        <a:srgbClr val="00A841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SafeACT Presentation Sample_01" id="{5A48D7A1-46FC-584B-95E7-D62BA96396CF}" vid="{28944CE1-F6EE-3840-B79B-0BD963FEA91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71d02a-4ce7-45b9-8ddc-dd2511a39c4c">
      <Terms xmlns="http://schemas.microsoft.com/office/infopath/2007/PartnerControls"/>
    </lcf76f155ced4ddcb4097134ff3c332f>
    <TaxCatchAll xmlns="633a5a1e-54ba-4c68-8431-d18f5a5dab5c" xsi:nil="true"/>
    <Commentary xmlns="b671d02a-4ce7-45b9-8ddc-dd2511a39c4c">supplied to DDP</Commentary>
    <LATESTUPDATE xmlns="b671d02a-4ce7-45b9-8ddc-dd2511a39c4c" xsi:nil="true"/>
    <kwizcomcontrollerfield xmlns="b671d02a-4ce7-45b9-8ddc-dd2511a39c4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62E433F363F64D9A63772D5591F779" ma:contentTypeVersion="22" ma:contentTypeDescription="Create a new document." ma:contentTypeScope="" ma:versionID="9c0413fc7cfabb04909a7a15e5a53d87">
  <xsd:schema xmlns:xsd="http://www.w3.org/2001/XMLSchema" xmlns:xs="http://www.w3.org/2001/XMLSchema" xmlns:p="http://schemas.microsoft.com/office/2006/metadata/properties" xmlns:ns2="b671d02a-4ce7-45b9-8ddc-dd2511a39c4c" xmlns:ns3="633a5a1e-54ba-4c68-8431-d18f5a5dab5c" targetNamespace="http://schemas.microsoft.com/office/2006/metadata/properties" ma:root="true" ma:fieldsID="a583d5806285c77eb68cc4b66cdf2cea" ns2:_="" ns3:_="">
    <xsd:import namespace="b671d02a-4ce7-45b9-8ddc-dd2511a39c4c"/>
    <xsd:import namespace="633a5a1e-54ba-4c68-8431-d18f5a5dab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Commentary" minOccurs="0"/>
                <xsd:element ref="ns2:kwizcomcontrollerfield" minOccurs="0"/>
                <xsd:element ref="ns2:LATESTUPDAT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1d02a-4ce7-45b9-8ddc-dd2511a39c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32ba9fb-117d-4a5c-9dda-ba27611682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mmentary" ma:index="26" nillable="true" ma:displayName="Commentary" ma:default="supplied to DDP" ma:format="Dropdown" ma:internalName="Commentary">
      <xsd:simpleType>
        <xsd:restriction base="dms:Text">
          <xsd:maxLength value="255"/>
        </xsd:restriction>
      </xsd:simpleType>
    </xsd:element>
    <xsd:element name="kwizcomcontrollerfield" ma:index="27" nillable="true" ma:displayName="kwizcomcontrollerfield" ma:internalName="kwizcomcontrollerfield">
      <xsd:simpleType>
        <xsd:restriction base="dms:Text"/>
      </xsd:simpleType>
    </xsd:element>
    <xsd:element name="LATESTUPDATE" ma:index="28" nillable="true" ma:displayName="LATEST UPDATE" ma:description="Last update with information " ma:format="Dropdown" ma:internalName="LATESTUPDATE">
      <xsd:simpleType>
        <xsd:restriction base="dms:Text">
          <xsd:maxLength value="255"/>
        </xsd:restriction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3a5a1e-54ba-4c68-8431-d18f5a5dab5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66952fc-88fe-44dd-8c2a-a0c73f4844f0}" ma:internalName="TaxCatchAll" ma:showField="CatchAllData" ma:web="633a5a1e-54ba-4c68-8431-d18f5a5dab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957502-E633-4F76-8A92-927EF18DC604}">
  <ds:schemaRefs>
    <ds:schemaRef ds:uri="633a5a1e-54ba-4c68-8431-d18f5a5dab5c"/>
    <ds:schemaRef ds:uri="b671d02a-4ce7-45b9-8ddc-dd2511a39c4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AE8FB00-034B-472C-9128-AE221036A786}">
  <ds:schemaRefs>
    <ds:schemaRef ds:uri="633a5a1e-54ba-4c68-8431-d18f5a5dab5c"/>
    <ds:schemaRef ds:uri="b671d02a-4ce7-45b9-8ddc-dd2511a39c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7F782B2-4457-4970-AF1E-F25E9F4133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1506</Words>
  <Application>Microsoft Office PowerPoint</Application>
  <PresentationFormat>Widescreen</PresentationFormat>
  <Paragraphs>191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Aptos</vt:lpstr>
      <vt:lpstr>Aptos Display</vt:lpstr>
      <vt:lpstr>Arial</vt:lpstr>
      <vt:lpstr>Arial Black</vt:lpstr>
      <vt:lpstr>Calibri</vt:lpstr>
      <vt:lpstr>Raleway</vt:lpstr>
      <vt:lpstr>Raleway </vt:lpstr>
      <vt:lpstr>Raleway Black</vt:lpstr>
      <vt:lpstr>Raleway SemiBold</vt:lpstr>
      <vt:lpstr>office theme</vt:lpstr>
      <vt:lpstr>1_Office Theme</vt:lpstr>
      <vt:lpstr>PowerPoint Presentation</vt:lpstr>
      <vt:lpstr>Psychosocial hazards</vt:lpstr>
      <vt:lpstr>PowerPoint Presentation</vt:lpstr>
      <vt:lpstr>Psychosocial legislation </vt:lpstr>
      <vt:lpstr>Recognising Psychosocial hazards</vt:lpstr>
      <vt:lpstr>What psychosocial hazards sounds like </vt:lpstr>
      <vt:lpstr>Risk management Process</vt:lpstr>
      <vt:lpstr>Identifying hazards</vt:lpstr>
      <vt:lpstr>PowerPoint Presentation</vt:lpstr>
      <vt:lpstr>Controlling risks </vt:lpstr>
      <vt:lpstr>Controlling risks continued</vt:lpstr>
      <vt:lpstr>Reviewing and monitoring risks</vt:lpstr>
      <vt:lpstr>Reviewing and monitoring risks continued</vt:lpstr>
      <vt:lpstr>safety RESOURCES</vt:lpstr>
      <vt:lpstr>QUESTIONS &amp; 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Logan, Tom</dc:creator>
  <cp:lastModifiedBy>James Cameron</cp:lastModifiedBy>
  <cp:revision>8</cp:revision>
  <dcterms:created xsi:type="dcterms:W3CDTF">2024-01-29T03:06:59Z</dcterms:created>
  <dcterms:modified xsi:type="dcterms:W3CDTF">2025-07-25T02:07:45Z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0x0101002962E433F363F64D9A63772D5591F779</vt:lpwstr>
  </property>
  <property fmtid="{D5CDD505-2E9C-101B-9397-08002B2CF9AE}" pid="3" name="MediaServiceImageTags">
    <vt:lpwstr/>
  </property>
  <property fmtid="{D5CDD505-2E9C-101B-9397-08002B2CF9AE}" pid="4" name="MSIP_Label_69af8531-eb46-4968-8cb3-105d2f5ea87e_Enabled">
    <vt:lpwstr>true</vt:lpwstr>
  </property>
  <property fmtid="{D5CDD505-2E9C-101B-9397-08002B2CF9AE}" pid="5" name="MSIP_Label_69af8531-eb46-4968-8cb3-105d2f5ea87e_SetDate">
    <vt:lpwstr>2024-07-05T04:17:17Z</vt:lpwstr>
  </property>
  <property fmtid="{D5CDD505-2E9C-101B-9397-08002B2CF9AE}" pid="6" name="MSIP_Label_69af8531-eb46-4968-8cb3-105d2f5ea87e_Method">
    <vt:lpwstr>Standard</vt:lpwstr>
  </property>
  <property fmtid="{D5CDD505-2E9C-101B-9397-08002B2CF9AE}" pid="7" name="MSIP_Label_69af8531-eb46-4968-8cb3-105d2f5ea87e_Name">
    <vt:lpwstr>Official - No Marking</vt:lpwstr>
  </property>
  <property fmtid="{D5CDD505-2E9C-101B-9397-08002B2CF9AE}" pid="8" name="MSIP_Label_69af8531-eb46-4968-8cb3-105d2f5ea87e_SiteId">
    <vt:lpwstr>b46c1908-0334-4236-b978-585ee88e4199</vt:lpwstr>
  </property>
  <property fmtid="{D5CDD505-2E9C-101B-9397-08002B2CF9AE}" pid="9" name="MSIP_Label_69af8531-eb46-4968-8cb3-105d2f5ea87e_ActionId">
    <vt:lpwstr>3678f073-8310-4f73-8cd9-892a1b93bf84</vt:lpwstr>
  </property>
  <property fmtid="{D5CDD505-2E9C-101B-9397-08002B2CF9AE}" pid="10" name="MSIP_Label_69af8531-eb46-4968-8cb3-105d2f5ea87e_ContentBits">
    <vt:lpwstr>0</vt:lpwstr>
  </property>
</Properties>
</file>